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4"/>
  </p:sldMasterIdLst>
  <p:notesMasterIdLst>
    <p:notesMasterId r:id="rId16"/>
  </p:notesMasterIdLst>
  <p:handoutMasterIdLst>
    <p:handoutMasterId r:id="rId17"/>
  </p:handoutMasterIdLst>
  <p:sldIdLst>
    <p:sldId id="305" r:id="rId5"/>
    <p:sldId id="303" r:id="rId6"/>
    <p:sldId id="312" r:id="rId7"/>
    <p:sldId id="306" r:id="rId8"/>
    <p:sldId id="308" r:id="rId9"/>
    <p:sldId id="307" r:id="rId10"/>
    <p:sldId id="301" r:id="rId11"/>
    <p:sldId id="310" r:id="rId12"/>
    <p:sldId id="309" r:id="rId13"/>
    <p:sldId id="311" r:id="rId14"/>
    <p:sldId id="271" r:id="rId15"/>
  </p:sldIdLst>
  <p:sldSz cx="12192000" cy="6858000"/>
  <p:notesSz cx="6858000" cy="3267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27F323-5520-541B-2E15-DB041A5036B9}" name="Violet Yang" initials="VY" userId="S::violet.yang@britishscienceassociation.org::27c1502a-8220-4b95-bf72-a46c7c47311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na Cudmore" initials="LC" lastIdx="3" clrIdx="0">
    <p:extLst>
      <p:ext uri="{19B8F6BF-5375-455C-9EA6-DF929625EA0E}">
        <p15:presenceInfo xmlns:p15="http://schemas.microsoft.com/office/powerpoint/2012/main" userId="S::lorna.cudmore@britishscienceassociation.org::0bf892ff-27d3-4180-8f38-d704c1c17c58" providerId="AD"/>
      </p:ext>
    </p:extLst>
  </p:cmAuthor>
  <p:cmAuthor id="2" name="Louise Ogden" initials="LO" lastIdx="3" clrIdx="1">
    <p:extLst>
      <p:ext uri="{19B8F6BF-5375-455C-9EA6-DF929625EA0E}">
        <p15:presenceInfo xmlns:p15="http://schemas.microsoft.com/office/powerpoint/2012/main" userId="S::Louise.Ogden@britishscienceassociation.org::9d6f61be-65af-4d11-9108-205d6465526c" providerId="AD"/>
      </p:ext>
    </p:extLst>
  </p:cmAuthor>
  <p:cmAuthor id="3" name="Caitlin Brown" initials="CB" lastIdx="2" clrIdx="2">
    <p:extLst>
      <p:ext uri="{19B8F6BF-5375-455C-9EA6-DF929625EA0E}">
        <p15:presenceInfo xmlns:p15="http://schemas.microsoft.com/office/powerpoint/2012/main" userId="S::caitlin.brown@britishscienceassociation.org::708ad47e-022a-41cd-a974-46d266dc19fc" providerId="AD"/>
      </p:ext>
    </p:extLst>
  </p:cmAuthor>
  <p:cmAuthor id="4" name="Philipps, Olivia" initials="PO" lastIdx="3" clrIdx="3">
    <p:extLst>
      <p:ext uri="{19B8F6BF-5375-455C-9EA6-DF929625EA0E}">
        <p15:presenceInfo xmlns:p15="http://schemas.microsoft.com/office/powerpoint/2012/main" userId="S::Olivia.Philipps@royalsociety.org::270c04b6-1c7b-4417-b39e-a8a291d879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987"/>
    <a:srgbClr val="53A9A7"/>
    <a:srgbClr val="F3F9F9"/>
    <a:srgbClr val="158F9D"/>
    <a:srgbClr val="EAEDB3"/>
    <a:srgbClr val="FBF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9" autoAdjust="0"/>
  </p:normalViewPr>
  <p:slideViewPr>
    <p:cSldViewPr snapToGrid="0">
      <p:cViewPr varScale="1">
        <p:scale>
          <a:sx n="60" d="100"/>
          <a:sy n="60" d="100"/>
        </p:scale>
        <p:origin x="76" y="2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41" d="100"/>
          <a:sy n="141" d="100"/>
        </p:scale>
        <p:origin x="91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Davies" userId="f51976df-a8d3-425f-8a5f-de491c995764" providerId="ADAL" clId="{96DA9B00-DACB-43BC-AD69-9B6D8F4BDAE6}"/>
    <pc:docChg chg="modSld">
      <pc:chgData name="Catherine Davies" userId="f51976df-a8d3-425f-8a5f-de491c995764" providerId="ADAL" clId="{96DA9B00-DACB-43BC-AD69-9B6D8F4BDAE6}" dt="2025-05-01T14:43:58.219" v="0" actId="20577"/>
      <pc:docMkLst>
        <pc:docMk/>
      </pc:docMkLst>
      <pc:sldChg chg="modSp mod">
        <pc:chgData name="Catherine Davies" userId="f51976df-a8d3-425f-8a5f-de491c995764" providerId="ADAL" clId="{96DA9B00-DACB-43BC-AD69-9B6D8F4BDAE6}" dt="2025-05-01T14:43:58.219" v="0" actId="20577"/>
        <pc:sldMkLst>
          <pc:docMk/>
          <pc:sldMk cId="2572413969" sldId="271"/>
        </pc:sldMkLst>
        <pc:spChg chg="mod">
          <ac:chgData name="Catherine Davies" userId="f51976df-a8d3-425f-8a5f-de491c995764" providerId="ADAL" clId="{96DA9B00-DACB-43BC-AD69-9B6D8F4BDAE6}" dt="2025-05-01T14:43:58.219" v="0" actId="20577"/>
          <ac:spMkLst>
            <pc:docMk/>
            <pc:sldMk cId="2572413969" sldId="271"/>
            <ac:spMk id="14" creationId="{FA17B01A-A9B5-4EE6-09BF-E7EA9796F5F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0DB10E-CA14-44E7-81FE-4114B47045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1635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FD6C03-8A6A-497C-81DA-47BAB37E97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1635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446EC-C453-47CC-9EFB-534BDACCC5EC}" type="datetimeFigureOut">
              <a:rPr lang="en-GB" smtClean="0"/>
              <a:t>01/05/2025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68C0A6-0EA3-4210-8F5C-29F11C5D4C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3103563"/>
            <a:ext cx="2971800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7F5DB-4F34-4BE4-98AF-BC528B7F01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3103563"/>
            <a:ext cx="2971800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ACDFA-4504-40E5-8220-1B1C811D6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761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CBEDA-1BFF-4199-A772-B7835792E5AA}" type="datetimeFigureOut">
              <a:rPr lang="en-GB" smtClean="0"/>
              <a:t>01/05/2025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85FC9-EBD8-4975-80AA-76C4FB3CA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384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1pPr>
    <a:lvl2pPr marL="293248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2pPr>
    <a:lvl3pPr marL="586496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3pPr>
    <a:lvl4pPr marL="879744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4pPr>
    <a:lvl5pPr marL="1172992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5pPr>
    <a:lvl6pPr marL="1466240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6pPr>
    <a:lvl7pPr marL="1759488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7pPr>
    <a:lvl8pPr marL="2052737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8pPr>
    <a:lvl9pPr marL="2345985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D4B1B-384F-459A-A506-52402696366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355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mary CRE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background with stars&#10;&#10;Description automatically generated">
            <a:extLst>
              <a:ext uri="{FF2B5EF4-FFF2-40B4-BE49-F238E27FC236}">
                <a16:creationId xmlns:a16="http://schemas.microsoft.com/office/drawing/2014/main" id="{07BB212B-EC41-7FB8-93E0-468EA49C9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066" cy="6597649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773ADEE-44E6-4601-88BF-BBB56C3A1D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4039163"/>
            <a:ext cx="5832475" cy="109976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158F9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5C17EE15-9EB4-47BE-BBF8-831CCF22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90" y="1894848"/>
            <a:ext cx="7162144" cy="1861225"/>
          </a:xfrm>
        </p:spPr>
        <p:txBody>
          <a:bodyPr>
            <a:noAutofit/>
          </a:bodyPr>
          <a:lstStyle>
            <a:lvl1pPr>
              <a:defRPr sz="6600"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4F54D60A-A4FA-C0B9-74F8-40735D35E8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45" y="-37121"/>
            <a:ext cx="3702764" cy="179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D3F4C8-4195-6F1D-4009-AF34129ED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8251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D3F4C8-4195-6F1D-4009-AF34129ED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4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1647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 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667F81-EDC5-5D48-7C1E-4D21EBEDDE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ABD609A-73D5-87AA-FBF9-97794CB31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629837D-0410-467D-B10A-FC3C90FD0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6DCD9E-A3D1-41DA-B5C0-2422683DC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2528888"/>
            <a:ext cx="10944225" cy="37798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16000" indent="-216000">
              <a:buFont typeface="Arial" panose="020B0604020202020204" pitchFamily="34" charset="0"/>
              <a:buChar char="•"/>
              <a:defRPr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216000" indent="-216000">
              <a:buFont typeface="Arial" panose="020B0604020202020204" pitchFamily="34" charset="0"/>
              <a:buChar char="•"/>
              <a:defRPr/>
            </a:lvl4pPr>
            <a:lvl5pPr marL="216000" indent="-216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870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2 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AD7718-8C79-93B6-2D14-A632CD4268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ABD609A-73D5-87AA-FBF9-97794CB31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629837D-0410-467D-B10A-FC3C90FD0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6DCD9E-A3D1-41DA-B5C0-2422683DC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2528888"/>
            <a:ext cx="10944225" cy="37798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16000" indent="-216000">
              <a:buFont typeface="Arial" panose="020B0604020202020204" pitchFamily="34" charset="0"/>
              <a:buChar char="•"/>
              <a:defRPr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216000" indent="-216000">
              <a:buFont typeface="Arial" panose="020B0604020202020204" pitchFamily="34" charset="0"/>
              <a:buChar char="•"/>
              <a:defRPr/>
            </a:lvl4pPr>
            <a:lvl5pPr marL="216000" indent="-216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737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 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7487D-CC3F-4122-86C0-ACAF8EB575B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CEDCB8-899A-6A87-EBB2-32FA396101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-1924"/>
            <a:ext cx="12187065" cy="6857999"/>
          </a:xfrm>
          <a:prstGeom prst="rect">
            <a:avLst/>
          </a:prstGeom>
        </p:spPr>
      </p:pic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A736E8E6-D05F-32A2-E276-4B465AE944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01F6591-7947-9CA2-C313-4333E0719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3079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 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7784F4-ECF3-5760-2408-9F826B3EBC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C4424-413E-4F7F-8F80-5BBA39DA0C7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5CB0B276-1952-505B-D4B8-1940735282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C0135A-BEC1-4C81-9C9C-4C932C31030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56363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3BFDBE-25B0-71D4-EA8B-E4608C8D1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9000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2 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C4424-413E-4F7F-8F80-5BBA39DA0C7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AA82426C-2696-98E7-A913-1C623E2245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41DFFE-46DC-68ED-28C7-0B8673BFA7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861C39-78DA-4240-919C-3FDED3F73B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6363" y="2528888"/>
            <a:ext cx="5111750" cy="377983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0A4469-8BAF-FADE-4AB3-33DFF8B98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628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2 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407943C-EA73-11C9-71E9-DFE703F84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921A6B45-7D1E-CE14-F42C-249F88A342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264261-B708-DB19-0281-6D604A214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C4424-413E-4F7F-8F80-5BBA39DA0C7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Picture 14" descr="A screenshot of a cartoon of a child and a child&#10;&#10;Description automatically generated">
            <a:extLst>
              <a:ext uri="{FF2B5EF4-FFF2-40B4-BE49-F238E27FC236}">
                <a16:creationId xmlns:a16="http://schemas.microsoft.com/office/drawing/2014/main" id="{02611084-E596-2841-9194-DFC07C2AEC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190" y="1482874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17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47AE0DD4-D38D-DF42-A3EE-D27AD1FF12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B9C327-3F77-D5E2-5960-0BF708797A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59F0209-49E6-D95E-0E32-6A713DA08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5918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2FA6A-9E62-4510-AC18-ECF8D93F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30927"/>
            <a:ext cx="10944226" cy="643631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D7673-9889-4C96-883A-5B298999FC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3888" y="1300163"/>
            <a:ext cx="10944225" cy="50085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94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imary CRE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background with stars&#10;&#10;Description automatically generated">
            <a:extLst>
              <a:ext uri="{FF2B5EF4-FFF2-40B4-BE49-F238E27FC236}">
                <a16:creationId xmlns:a16="http://schemas.microsoft.com/office/drawing/2014/main" id="{07BB212B-EC41-7FB8-93E0-468EA49C9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066" cy="6597649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773ADEE-44E6-4601-88BF-BBB56C3A1D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4039163"/>
            <a:ext cx="5832475" cy="109976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158F9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5C17EE15-9EB4-47BE-BBF8-831CCF22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90" y="1894848"/>
            <a:ext cx="7162144" cy="1861225"/>
          </a:xfrm>
        </p:spPr>
        <p:txBody>
          <a:bodyPr>
            <a:noAutofit/>
          </a:bodyPr>
          <a:lstStyle>
            <a:lvl1pPr>
              <a:defRPr sz="6600"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D4415-9857-1A39-53D0-DC18916FB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3182" y="3756072"/>
            <a:ext cx="3023883" cy="2552653"/>
          </a:xfrm>
          <a:prstGeom prst="rect">
            <a:avLst/>
          </a:prstGeom>
        </p:spPr>
      </p:pic>
      <p:pic>
        <p:nvPicPr>
          <p:cNvPr id="7" name="Picture 6" descr="A cartoon of a ladybug and a worm&#10;&#10;Description automatically generated">
            <a:extLst>
              <a:ext uri="{FF2B5EF4-FFF2-40B4-BE49-F238E27FC236}">
                <a16:creationId xmlns:a16="http://schemas.microsoft.com/office/drawing/2014/main" id="{0BBE6292-6897-5CCA-70E4-DF43233185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3882" y="411163"/>
            <a:ext cx="2208118" cy="2325688"/>
          </a:xfrm>
          <a:prstGeom prst="rect">
            <a:avLst/>
          </a:prstGeom>
        </p:spPr>
      </p:pic>
      <p:pic>
        <p:nvPicPr>
          <p:cNvPr id="9" name="Picture 8" descr="A cartoon of a ladybug and a worm&#10;&#10;Description automatically generated">
            <a:extLst>
              <a:ext uri="{FF2B5EF4-FFF2-40B4-BE49-F238E27FC236}">
                <a16:creationId xmlns:a16="http://schemas.microsoft.com/office/drawing/2014/main" id="{37C17F82-E2ED-68D8-DA97-BE17EB198B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3804" y="3135585"/>
            <a:ext cx="1425840" cy="1240975"/>
          </a:xfrm>
          <a:prstGeom prst="rect">
            <a:avLst/>
          </a:prstGeom>
        </p:spPr>
      </p:pic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4984467C-C25D-FC15-171F-C730C6A7CC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45" y="-37121"/>
            <a:ext cx="3702764" cy="179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42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blue and white background with yellow stars&#10;&#10;Description automatically generated">
            <a:extLst>
              <a:ext uri="{FF2B5EF4-FFF2-40B4-BE49-F238E27FC236}">
                <a16:creationId xmlns:a16="http://schemas.microsoft.com/office/drawing/2014/main" id="{4D05B996-21CB-223A-FFAD-70AB3D2B7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82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blue and white background with stars&#10;&#10;Description automatically generated">
            <a:extLst>
              <a:ext uri="{FF2B5EF4-FFF2-40B4-BE49-F238E27FC236}">
                <a16:creationId xmlns:a16="http://schemas.microsoft.com/office/drawing/2014/main" id="{6CA000F3-2A46-4302-32B7-2988329A96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66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white background with blue and yellow stars&#10;&#10;Description automatically generated">
            <a:extLst>
              <a:ext uri="{FF2B5EF4-FFF2-40B4-BE49-F238E27FC236}">
                <a16:creationId xmlns:a16="http://schemas.microsoft.com/office/drawing/2014/main" id="{D4E54A77-722F-D342-8865-4FF11F684D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66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A white background with blue and yellow stars&#10;&#10;Description automatically generated">
            <a:extLst>
              <a:ext uri="{FF2B5EF4-FFF2-40B4-BE49-F238E27FC236}">
                <a16:creationId xmlns:a16="http://schemas.microsoft.com/office/drawing/2014/main" id="{879225AC-D195-260B-2D27-5E1C66A07C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10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4DE11FEF-81B4-6D92-BA46-516FCE0BA2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40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D534E89A-DE95-9F95-CCFF-6F7D3146B6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16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D534E89A-DE95-9F95-CCFF-6F7D3146B6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1850" y="0"/>
            <a:ext cx="3740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09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7120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a blue sky&#10;&#10;Description automatically generated">
            <a:extLst>
              <a:ext uri="{FF2B5EF4-FFF2-40B4-BE49-F238E27FC236}">
                <a16:creationId xmlns:a16="http://schemas.microsoft.com/office/drawing/2014/main" id="{CA3D3318-1AA8-E418-FBCA-D0D02B5CF8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45B7481-9B2C-D3ED-3C6C-8652AD4D2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3701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purple border&#10;&#10;Description automatically generated with medium confidence">
            <a:extLst>
              <a:ext uri="{FF2B5EF4-FFF2-40B4-BE49-F238E27FC236}">
                <a16:creationId xmlns:a16="http://schemas.microsoft.com/office/drawing/2014/main" id="{40047CDB-3AD6-684C-5374-D835231B7B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B47487-45B6-2574-299C-72116484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615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imary CRE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background with stars&#10;&#10;Description automatically generated">
            <a:extLst>
              <a:ext uri="{FF2B5EF4-FFF2-40B4-BE49-F238E27FC236}">
                <a16:creationId xmlns:a16="http://schemas.microsoft.com/office/drawing/2014/main" id="{07BB212B-EC41-7FB8-93E0-468EA49C9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066" cy="6597649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773ADEE-44E6-4601-88BF-BBB56C3A1D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4039163"/>
            <a:ext cx="5832475" cy="109976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158F9D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5C17EE15-9EB4-47BE-BBF8-831CCF22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90" y="1894848"/>
            <a:ext cx="7162144" cy="1861225"/>
          </a:xfrm>
        </p:spPr>
        <p:txBody>
          <a:bodyPr>
            <a:noAutofit/>
          </a:bodyPr>
          <a:lstStyle>
            <a:lvl1pPr>
              <a:defRPr sz="6600"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D4415-9857-1A39-53D0-DC18916FB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3182" y="3756072"/>
            <a:ext cx="3023883" cy="2552653"/>
          </a:xfrm>
          <a:prstGeom prst="rect">
            <a:avLst/>
          </a:prstGeom>
        </p:spPr>
      </p:pic>
      <p:pic>
        <p:nvPicPr>
          <p:cNvPr id="7" name="Picture 6" descr="A cartoon of a ladybug and a worm&#10;&#10;Description automatically generated">
            <a:extLst>
              <a:ext uri="{FF2B5EF4-FFF2-40B4-BE49-F238E27FC236}">
                <a16:creationId xmlns:a16="http://schemas.microsoft.com/office/drawing/2014/main" id="{0BBE6292-6897-5CCA-70E4-DF43233185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3882" y="411163"/>
            <a:ext cx="2208118" cy="2325688"/>
          </a:xfrm>
          <a:prstGeom prst="rect">
            <a:avLst/>
          </a:prstGeom>
        </p:spPr>
      </p:pic>
      <p:pic>
        <p:nvPicPr>
          <p:cNvPr id="9" name="Picture 8" descr="A cartoon of a ladybug and a worm&#10;&#10;Description automatically generated">
            <a:extLst>
              <a:ext uri="{FF2B5EF4-FFF2-40B4-BE49-F238E27FC236}">
                <a16:creationId xmlns:a16="http://schemas.microsoft.com/office/drawing/2014/main" id="{37C17F82-E2ED-68D8-DA97-BE17EB198B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3804" y="3135585"/>
            <a:ext cx="1425840" cy="124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816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hill with yellow stars&#10;&#10;Description automatically generated">
            <a:extLst>
              <a:ext uri="{FF2B5EF4-FFF2-40B4-BE49-F238E27FC236}">
                <a16:creationId xmlns:a16="http://schemas.microsoft.com/office/drawing/2014/main" id="{40AA6EC8-B063-8526-C9BC-49E62B0240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B47487-45B6-2574-299C-72116484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4235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purple background with stars&#10;&#10;Description automatically generated">
            <a:extLst>
              <a:ext uri="{FF2B5EF4-FFF2-40B4-BE49-F238E27FC236}">
                <a16:creationId xmlns:a16="http://schemas.microsoft.com/office/drawing/2014/main" id="{862B0502-00B9-1113-17DC-3CA6F8793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B47487-45B6-2574-299C-72116484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29983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background with stars&#10;&#10;Description automatically generated">
            <a:extLst>
              <a:ext uri="{FF2B5EF4-FFF2-40B4-BE49-F238E27FC236}">
                <a16:creationId xmlns:a16="http://schemas.microsoft.com/office/drawing/2014/main" id="{8F01DB6C-8B10-48B7-5D65-8AC35750A9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45B7481-9B2C-D3ED-3C6C-8652AD4D2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6198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imary CRE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773ADEE-44E6-4601-88BF-BBB56C3A1D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4039163"/>
            <a:ext cx="5832475" cy="109976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158F9D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BB769D9D-4C26-48DD-ADC8-CBCCD1113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33375"/>
            <a:ext cx="1686496" cy="1331444"/>
          </a:xfrm>
          <a:prstGeom prst="rect">
            <a:avLst/>
          </a:prstGeom>
        </p:spPr>
      </p:pic>
      <p:sp>
        <p:nvSpPr>
          <p:cNvPr id="29" name="Title 28">
            <a:extLst>
              <a:ext uri="{FF2B5EF4-FFF2-40B4-BE49-F238E27FC236}">
                <a16:creationId xmlns:a16="http://schemas.microsoft.com/office/drawing/2014/main" id="{5C17EE15-9EB4-47BE-BBF8-831CCF22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90" y="1894848"/>
            <a:ext cx="7162144" cy="1861225"/>
          </a:xfrm>
        </p:spPr>
        <p:txBody>
          <a:bodyPr>
            <a:noAutofit/>
          </a:bodyPr>
          <a:lstStyle>
            <a:lvl1pPr>
              <a:defRPr sz="6600"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8" name="Picture 17" descr="A group of cartoon characters&#10;&#10;Description automatically generated">
            <a:extLst>
              <a:ext uri="{FF2B5EF4-FFF2-40B4-BE49-F238E27FC236}">
                <a16:creationId xmlns:a16="http://schemas.microsoft.com/office/drawing/2014/main" id="{497FC84E-1716-53D0-FF93-9764F08EA3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7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C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ABCFD8-D23B-2C11-CC0D-2892E75C39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6DCD9E-A3D1-41DA-B5C0-2422683DC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2528888"/>
            <a:ext cx="10944225" cy="37798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16000" indent="-216000">
              <a:buFont typeface="Arial" panose="020B0604020202020204" pitchFamily="34" charset="0"/>
              <a:buChar char="•"/>
              <a:defRPr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216000" indent="-216000">
              <a:buFont typeface="Arial" panose="020B0604020202020204" pitchFamily="34" charset="0"/>
              <a:buChar char="•"/>
              <a:defRPr/>
            </a:lvl4pPr>
            <a:lvl5pPr marL="216000" indent="-216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708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C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E61B7F-6CB9-460A-850E-B81BD42EF9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887" y="2528888"/>
            <a:ext cx="10944225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7E9659-8CF7-F5F2-0F88-4983771362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386BC17-E470-668D-F275-BF2A38525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141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C2">
    <p:bg>
      <p:bgPr>
        <a:solidFill>
          <a:srgbClr val="4389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9FAB33-A588-3470-A3EF-BD925F4421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065" cy="325356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9BC3113-9DE3-E765-ED5D-2DFB2B47E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6456363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E61B7F-6CB9-460A-850E-B81BD42EF9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Picture 1" descr="A logo for a company&#10;&#10;Description automatically generated">
            <a:extLst>
              <a:ext uri="{FF2B5EF4-FFF2-40B4-BE49-F238E27FC236}">
                <a16:creationId xmlns:a16="http://schemas.microsoft.com/office/drawing/2014/main" id="{D6E54D0F-98AE-0D9B-1FB7-42797237C2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4388" y="0"/>
            <a:ext cx="2743201" cy="13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5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1 C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114EB6-64DB-4956-26D7-DDEFC4A1F8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0590140-1D44-2453-CACA-7C0279B8B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E61B7F-6CB9-460A-850E-B81BD42EF9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BC24E37-A8DF-4670-8D4E-F3E8C81ED68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56363" y="2528888"/>
            <a:ext cx="5111750" cy="3779837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08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1 C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A30609-BEB6-8CEB-B1B8-D1225EAD8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pic>
        <p:nvPicPr>
          <p:cNvPr id="9" name="Picture 8" descr="A group of children waving&#10;&#10;Description automatically generated">
            <a:extLst>
              <a:ext uri="{FF2B5EF4-FFF2-40B4-BE49-F238E27FC236}">
                <a16:creationId xmlns:a16="http://schemas.microsoft.com/office/drawing/2014/main" id="{9F2E3EE2-43D1-E7B8-15F9-AFCEC98EB9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900" y="3479800"/>
            <a:ext cx="4427212" cy="313055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E61B7F-6CB9-460A-850E-B81BD42EF9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768C2B0-D1E4-5AFD-719A-02251FEC5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671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7" y="330927"/>
            <a:ext cx="8746536" cy="12366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2528888"/>
            <a:ext cx="10944225" cy="3779836"/>
          </a:xfrm>
          <a:prstGeom prst="rect">
            <a:avLst/>
          </a:prstGeom>
        </p:spPr>
        <p:txBody>
          <a:bodyPr vert="horz" lIns="0" tIns="0" rIns="0" bIns="0" spcCol="288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669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7" r:id="rId2"/>
    <p:sldLayoutId id="2147483748" r:id="rId3"/>
    <p:sldLayoutId id="2147483744" r:id="rId4"/>
    <p:sldLayoutId id="2147483729" r:id="rId5"/>
    <p:sldLayoutId id="2147483733" r:id="rId6"/>
    <p:sldLayoutId id="2147483731" r:id="rId7"/>
    <p:sldLayoutId id="2147483740" r:id="rId8"/>
    <p:sldLayoutId id="2147483741" r:id="rId9"/>
    <p:sldLayoutId id="2147483737" r:id="rId10"/>
    <p:sldLayoutId id="2147483745" r:id="rId11"/>
    <p:sldLayoutId id="2147483676" r:id="rId12"/>
    <p:sldLayoutId id="2147483746" r:id="rId13"/>
    <p:sldLayoutId id="2147483734" r:id="rId14"/>
    <p:sldLayoutId id="2147483732" r:id="rId15"/>
    <p:sldLayoutId id="2147483742" r:id="rId16"/>
    <p:sldLayoutId id="2147483743" r:id="rId17"/>
    <p:sldLayoutId id="2147483736" r:id="rId18"/>
    <p:sldLayoutId id="2147483735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  <p:sldLayoutId id="2147483756" r:id="rId27"/>
    <p:sldLayoutId id="2147483757" r:id="rId28"/>
    <p:sldLayoutId id="2147483758" r:id="rId29"/>
    <p:sldLayoutId id="2147483759" r:id="rId30"/>
    <p:sldLayoutId id="2147483760" r:id="rId31"/>
    <p:sldLayoutId id="2147483761" r:id="rId3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6000" indent="-216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16000" indent="-216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7287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1171" userDrawn="1">
          <p15:clr>
            <a:srgbClr val="F26B43"/>
          </p15:clr>
        </p15:guide>
        <p15:guide id="6" orient="horz" pos="1593" userDrawn="1">
          <p15:clr>
            <a:srgbClr val="F26B43"/>
          </p15:clr>
        </p15:guide>
        <p15:guide id="7" orient="horz" pos="210" userDrawn="1">
          <p15:clr>
            <a:srgbClr val="F26B43"/>
          </p15:clr>
        </p15:guide>
        <p15:guide id="9" pos="393" userDrawn="1">
          <p15:clr>
            <a:srgbClr val="F26B43"/>
          </p15:clr>
        </p15:guide>
        <p15:guide id="10" pos="3613" userDrawn="1">
          <p15:clr>
            <a:srgbClr val="F26B43"/>
          </p15:clr>
        </p15:guide>
        <p15:guide id="11" pos="40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3.png"/><Relationship Id="rId7" Type="http://schemas.openxmlformats.org/officeDocument/2006/relationships/image" Target="../media/image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9.svg"/><Relationship Id="rId11" Type="http://schemas.openxmlformats.org/officeDocument/2006/relationships/image" Target="../media/image45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4.svg"/><Relationship Id="rId9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27.png"/><Relationship Id="rId7" Type="http://schemas.openxmlformats.org/officeDocument/2006/relationships/image" Target="../media/image4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58.png"/><Relationship Id="rId4" Type="http://schemas.openxmlformats.org/officeDocument/2006/relationships/image" Target="../media/image54.png"/><Relationship Id="rId9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2.png"/><Relationship Id="rId5" Type="http://schemas.openxmlformats.org/officeDocument/2006/relationships/image" Target="../media/image61.svg"/><Relationship Id="rId10" Type="http://schemas.openxmlformats.org/officeDocument/2006/relationships/image" Target="../media/image27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jpeg"/><Relationship Id="rId7" Type="http://schemas.openxmlformats.org/officeDocument/2006/relationships/image" Target="../media/image7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10" Type="http://schemas.openxmlformats.org/officeDocument/2006/relationships/image" Target="../media/image73.png"/><Relationship Id="rId4" Type="http://schemas.openxmlformats.org/officeDocument/2006/relationships/image" Target="../media/image67.jpeg"/><Relationship Id="rId9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4.jpeg"/><Relationship Id="rId7" Type="http://schemas.openxmlformats.org/officeDocument/2006/relationships/image" Target="../media/image47.sv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6.png"/><Relationship Id="rId5" Type="http://schemas.openxmlformats.org/officeDocument/2006/relationships/image" Target="../media/image50.png"/><Relationship Id="rId10" Type="http://schemas.openxmlformats.org/officeDocument/2006/relationships/image" Target="../media/image78.png"/><Relationship Id="rId4" Type="http://schemas.openxmlformats.org/officeDocument/2006/relationships/image" Target="../media/image75.jpeg"/><Relationship Id="rId9" Type="http://schemas.openxmlformats.org/officeDocument/2006/relationships/image" Target="../media/image7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63.png"/><Relationship Id="rId7" Type="http://schemas.openxmlformats.org/officeDocument/2006/relationships/image" Target="../media/image8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8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D20082-658E-4745-A0A0-FB0003B3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Timers</a:t>
            </a:r>
          </a:p>
        </p:txBody>
      </p:sp>
      <p:pic>
        <p:nvPicPr>
          <p:cNvPr id="6" name="Picture 5" descr="A drawing of objects and a pencil&#10;&#10;Description automatically generated">
            <a:extLst>
              <a:ext uri="{FF2B5EF4-FFF2-40B4-BE49-F238E27FC236}">
                <a16:creationId xmlns:a16="http://schemas.microsoft.com/office/drawing/2014/main" id="{57BD8AEF-ED6A-6CA5-3B0A-E6F88DEE62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14419">
            <a:off x="4914516" y="2152433"/>
            <a:ext cx="2065378" cy="5966035"/>
          </a:xfrm>
          <a:prstGeom prst="rect">
            <a:avLst/>
          </a:prstGeom>
        </p:spPr>
      </p:pic>
      <p:pic>
        <p:nvPicPr>
          <p:cNvPr id="7" name="Picture 6" descr="A drawing of objects and a pencil&#10;&#10;Description automatically generated">
            <a:extLst>
              <a:ext uri="{FF2B5EF4-FFF2-40B4-BE49-F238E27FC236}">
                <a16:creationId xmlns:a16="http://schemas.microsoft.com/office/drawing/2014/main" id="{8BC98582-B25E-20F7-2075-B3947C0F9D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385254">
            <a:off x="7478761" y="2562735"/>
            <a:ext cx="1487186" cy="4295875"/>
          </a:xfrm>
          <a:prstGeom prst="rect">
            <a:avLst/>
          </a:prstGeom>
        </p:spPr>
      </p:pic>
      <p:pic>
        <p:nvPicPr>
          <p:cNvPr id="4" name="Picture 3" descr="A video game with a hourglass and colorful squares&#10;&#10;Description automatically generated">
            <a:extLst>
              <a:ext uri="{FF2B5EF4-FFF2-40B4-BE49-F238E27FC236}">
                <a16:creationId xmlns:a16="http://schemas.microsoft.com/office/drawing/2014/main" id="{331E5439-7FE7-CAAE-7A53-7079D71C10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5426" y="807337"/>
            <a:ext cx="5045683" cy="2948736"/>
          </a:xfrm>
          <a:prstGeom prst="rect">
            <a:avLst/>
          </a:prstGeom>
        </p:spPr>
      </p:pic>
      <p:pic>
        <p:nvPicPr>
          <p:cNvPr id="8" name="Picture 7" descr="A yellow object with dots&#10;&#10;Description automatically generated">
            <a:extLst>
              <a:ext uri="{FF2B5EF4-FFF2-40B4-BE49-F238E27FC236}">
                <a16:creationId xmlns:a16="http://schemas.microsoft.com/office/drawing/2014/main" id="{4C5778B3-4A6C-CB6B-60F9-C93325BE2F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304" y="5635652"/>
            <a:ext cx="1728880" cy="785777"/>
          </a:xfrm>
          <a:prstGeom prst="rect">
            <a:avLst/>
          </a:prstGeom>
        </p:spPr>
      </p:pic>
      <p:pic>
        <p:nvPicPr>
          <p:cNvPr id="10" name="Picture 9" descr="A group of cartoon characters&#10;&#10;Description automatically generated">
            <a:extLst>
              <a:ext uri="{FF2B5EF4-FFF2-40B4-BE49-F238E27FC236}">
                <a16:creationId xmlns:a16="http://schemas.microsoft.com/office/drawing/2014/main" id="{7246BF1D-4E17-9D22-5202-A5BEC765E4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3606" y="2825460"/>
            <a:ext cx="3113707" cy="4488585"/>
          </a:xfrm>
          <a:prstGeom prst="rect">
            <a:avLst/>
          </a:prstGeom>
        </p:spPr>
      </p:pic>
      <p:pic>
        <p:nvPicPr>
          <p:cNvPr id="2" name="Picture 1" descr="A black logo with text and animals&#10;&#10;Description automatically generated with medium confidence">
            <a:extLst>
              <a:ext uri="{FF2B5EF4-FFF2-40B4-BE49-F238E27FC236}">
                <a16:creationId xmlns:a16="http://schemas.microsoft.com/office/drawing/2014/main" id="{FCB5D8A9-1977-066A-384D-0811635139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488" y="5615828"/>
            <a:ext cx="1190429" cy="10132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38413EF8-0612-84C3-334B-6BBDA813AE80}"/>
              </a:ext>
            </a:extLst>
          </p:cNvPr>
          <p:cNvSpPr txBox="1"/>
          <p:nvPr/>
        </p:nvSpPr>
        <p:spPr>
          <a:xfrm>
            <a:off x="9107616" y="5994629"/>
            <a:ext cx="1835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by:</a:t>
            </a:r>
          </a:p>
        </p:txBody>
      </p:sp>
    </p:spTree>
    <p:extLst>
      <p:ext uri="{BB962C8B-B14F-4D97-AF65-F5344CB8AC3E}">
        <p14:creationId xmlns:p14="http://schemas.microsoft.com/office/powerpoint/2010/main" val="2738492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7752FB-163A-CA24-4ED0-D5A35FD9D07D}"/>
              </a:ext>
            </a:extLst>
          </p:cNvPr>
          <p:cNvSpPr/>
          <p:nvPr/>
        </p:nvSpPr>
        <p:spPr>
          <a:xfrm>
            <a:off x="0" y="-2122"/>
            <a:ext cx="12192000" cy="6858000"/>
          </a:xfrm>
          <a:prstGeom prst="rect">
            <a:avLst/>
          </a:prstGeom>
          <a:solidFill>
            <a:srgbClr val="EBD0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black and white background with stars&#10;&#10;Description automatically generated">
            <a:extLst>
              <a:ext uri="{FF2B5EF4-FFF2-40B4-BE49-F238E27FC236}">
                <a16:creationId xmlns:a16="http://schemas.microsoft.com/office/drawing/2014/main" id="{B992A014-B62F-CF4F-BC5C-A5E604D717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324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8560B5-90D3-45EC-9652-1FCFEBC04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Taking it further...</a:t>
            </a:r>
            <a:endParaRPr lang="en-US" dirty="0"/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id="{AD56C8F1-43BF-BDD1-F265-A11242D586C1}"/>
              </a:ext>
            </a:extLst>
          </p:cNvPr>
          <p:cNvSpPr txBox="1"/>
          <p:nvPr/>
        </p:nvSpPr>
        <p:spPr>
          <a:xfrm>
            <a:off x="6509861" y="1547794"/>
            <a:ext cx="4414841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+mj-cs"/>
              </a:rPr>
              <a:t>Try putting more holes in your sand timer and see what happens!</a:t>
            </a:r>
            <a:endParaRPr lang="en-GB" sz="3200" b="1" dirty="0">
              <a:solidFill>
                <a:srgbClr val="158F9D"/>
              </a:solidFill>
              <a:latin typeface="Arial" panose="020B0604020202020204" pitchFamily="34" charset="0"/>
              <a:ea typeface="+mj-ea"/>
              <a:cs typeface="+mj-cs"/>
            </a:endParaRPr>
          </a:p>
          <a:p>
            <a:endParaRPr lang="en-US" sz="3200" b="1" dirty="0">
              <a:solidFill>
                <a:srgbClr val="158F9D"/>
              </a:solidFill>
              <a:latin typeface="Arial" panose="020B0604020202020204" pitchFamily="34" charset="0"/>
              <a:ea typeface="+mj-ea"/>
              <a:cs typeface="+mj-cs"/>
            </a:endParaRPr>
          </a:p>
          <a:p>
            <a:r>
              <a:rPr lang="en-US" sz="3200" b="1" dirty="0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+mj-cs"/>
              </a:rPr>
              <a:t>What else could you use to make a timer?</a:t>
            </a:r>
          </a:p>
        </p:txBody>
      </p:sp>
      <p:pic>
        <p:nvPicPr>
          <p:cNvPr id="7" name="Picture 6" descr="A cartoon of a child pointing up&#10;&#10;Description automatically generated">
            <a:extLst>
              <a:ext uri="{FF2B5EF4-FFF2-40B4-BE49-F238E27FC236}">
                <a16:creationId xmlns:a16="http://schemas.microsoft.com/office/drawing/2014/main" id="{6560A796-5D94-A053-B03F-25E2EBF7E5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877" y="1247250"/>
            <a:ext cx="3302843" cy="56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01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stars&#10;&#10;Description automatically generated">
            <a:extLst>
              <a:ext uri="{FF2B5EF4-FFF2-40B4-BE49-F238E27FC236}">
                <a16:creationId xmlns:a16="http://schemas.microsoft.com/office/drawing/2014/main" id="{A64BD168-1E32-7809-0DA9-2D14986FEC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1DD84738-4492-198A-471F-038BBDB26AC8}"/>
              </a:ext>
            </a:extLst>
          </p:cNvPr>
          <p:cNvSpPr txBox="1"/>
          <p:nvPr/>
        </p:nvSpPr>
        <p:spPr>
          <a:xfrm>
            <a:off x="413539" y="278766"/>
            <a:ext cx="1021550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Well done!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17B01A-A9B5-4EE6-09BF-E7EA9796F5FA}"/>
              </a:ext>
            </a:extLst>
          </p:cNvPr>
          <p:cNvSpPr txBox="1"/>
          <p:nvPr/>
        </p:nvSpPr>
        <p:spPr>
          <a:xfrm>
            <a:off x="414339" y="925097"/>
            <a:ext cx="4241012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You can add a stamp or sticker to your 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CREST Passport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613194-A64B-2726-10D9-83198953A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5123">
            <a:off x="6111358" y="766708"/>
            <a:ext cx="5398173" cy="38249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AAD871-4369-94F2-71EA-207E93E1B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82318">
            <a:off x="1974939" y="2432279"/>
            <a:ext cx="5480751" cy="3881719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2413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black silhouette of a mountain&#10;&#10;Description automatically generated">
            <a:extLst>
              <a:ext uri="{FF2B5EF4-FFF2-40B4-BE49-F238E27FC236}">
                <a16:creationId xmlns:a16="http://schemas.microsoft.com/office/drawing/2014/main" id="{207F5BBD-EB14-1519-A270-0089985F5E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90D837-9790-4954-9781-C8F2888DB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Meet the characters...</a:t>
            </a:r>
          </a:p>
        </p:txBody>
      </p:sp>
      <p:pic>
        <p:nvPicPr>
          <p:cNvPr id="3" name="Picture 2" descr="A cartoon of a child&#10;&#10;Description automatically generated">
            <a:extLst>
              <a:ext uri="{FF2B5EF4-FFF2-40B4-BE49-F238E27FC236}">
                <a16:creationId xmlns:a16="http://schemas.microsoft.com/office/drawing/2014/main" id="{50103DEF-AB36-F0A7-D036-D9943F5E0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035" y="2334618"/>
            <a:ext cx="2522870" cy="25228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939D49-FB16-B020-2FBA-1A127DBF538C}"/>
              </a:ext>
            </a:extLst>
          </p:cNvPr>
          <p:cNvSpPr txBox="1"/>
          <p:nvPr/>
        </p:nvSpPr>
        <p:spPr>
          <a:xfrm rot="274547">
            <a:off x="6868549" y="5016096"/>
            <a:ext cx="1534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5BB2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Cosmic</a:t>
            </a:r>
          </a:p>
        </p:txBody>
      </p:sp>
      <p:pic>
        <p:nvPicPr>
          <p:cNvPr id="6" name="Picture 5" descr="An orange arrow pointing up&#10;&#10;Description automatically generated">
            <a:extLst>
              <a:ext uri="{FF2B5EF4-FFF2-40B4-BE49-F238E27FC236}">
                <a16:creationId xmlns:a16="http://schemas.microsoft.com/office/drawing/2014/main" id="{9AF090A8-FDFA-F678-3736-17A86E191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21691">
            <a:off x="6477081" y="4675812"/>
            <a:ext cx="556154" cy="524554"/>
          </a:xfrm>
          <a:prstGeom prst="rect">
            <a:avLst/>
          </a:prstGeom>
        </p:spPr>
      </p:pic>
      <p:pic>
        <p:nvPicPr>
          <p:cNvPr id="7" name="Picture 6" descr="A cartoon of a child with her hands up&#10;&#10;Description automatically generated">
            <a:extLst>
              <a:ext uri="{FF2B5EF4-FFF2-40B4-BE49-F238E27FC236}">
                <a16:creationId xmlns:a16="http://schemas.microsoft.com/office/drawing/2014/main" id="{572D371B-CFF6-21D2-FEAB-3333004687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1025" y="2334617"/>
            <a:ext cx="2522869" cy="2519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B84581-B849-5328-52E8-D933E44C1B87}"/>
              </a:ext>
            </a:extLst>
          </p:cNvPr>
          <p:cNvSpPr txBox="1"/>
          <p:nvPr/>
        </p:nvSpPr>
        <p:spPr>
          <a:xfrm rot="21126161">
            <a:off x="3963380" y="5045789"/>
            <a:ext cx="1177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5BB2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Gem</a:t>
            </a:r>
          </a:p>
        </p:txBody>
      </p:sp>
      <p:pic>
        <p:nvPicPr>
          <p:cNvPr id="12" name="Picture 11" descr="An orange arrow pointing up&#10;&#10;Description automatically generated">
            <a:extLst>
              <a:ext uri="{FF2B5EF4-FFF2-40B4-BE49-F238E27FC236}">
                <a16:creationId xmlns:a16="http://schemas.microsoft.com/office/drawing/2014/main" id="{88D4CEE8-28CF-52BA-7356-DA7D33E5C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12327" flipH="1">
            <a:off x="4891703" y="4876742"/>
            <a:ext cx="556154" cy="524554"/>
          </a:xfrm>
          <a:prstGeom prst="rect">
            <a:avLst/>
          </a:prstGeom>
        </p:spPr>
      </p:pic>
      <p:pic>
        <p:nvPicPr>
          <p:cNvPr id="13" name="Picture 12" descr="An orange arrow pointing up&#10;&#10;Description automatically generated">
            <a:extLst>
              <a:ext uri="{FF2B5EF4-FFF2-40B4-BE49-F238E27FC236}">
                <a16:creationId xmlns:a16="http://schemas.microsoft.com/office/drawing/2014/main" id="{B0EB4A41-2EAE-73B7-710B-646D6667F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73385">
            <a:off x="539098" y="4511667"/>
            <a:ext cx="556154" cy="524554"/>
          </a:xfrm>
          <a:prstGeom prst="rect">
            <a:avLst/>
          </a:prstGeom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id="{B1BE0D67-C2D5-1E54-7335-1471DFB33660}"/>
              </a:ext>
            </a:extLst>
          </p:cNvPr>
          <p:cNvSpPr txBox="1"/>
          <p:nvPr/>
        </p:nvSpPr>
        <p:spPr>
          <a:xfrm>
            <a:off x="327718" y="5065224"/>
            <a:ext cx="281451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5AB2C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Uncle Astro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Uncle to Cosmic and Gem</a:t>
            </a:r>
          </a:p>
        </p:txBody>
      </p:sp>
      <p:pic>
        <p:nvPicPr>
          <p:cNvPr id="15" name="Picture 14" descr="A cartoon of a child waving&#10;&#10;Description automatically generated">
            <a:extLst>
              <a:ext uri="{FF2B5EF4-FFF2-40B4-BE49-F238E27FC236}">
                <a16:creationId xmlns:a16="http://schemas.microsoft.com/office/drawing/2014/main" id="{009D3424-4624-DCB0-801B-644EA5F795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25" y="1726277"/>
            <a:ext cx="2373072" cy="3128140"/>
          </a:xfrm>
          <a:prstGeom prst="rect">
            <a:avLst/>
          </a:prstGeom>
        </p:spPr>
      </p:pic>
      <p:pic>
        <p:nvPicPr>
          <p:cNvPr id="16" name="Picture 15" descr="A cartoon of a child wearing headphones&#10;&#10;Description automatically generated">
            <a:extLst>
              <a:ext uri="{FF2B5EF4-FFF2-40B4-BE49-F238E27FC236}">
                <a16:creationId xmlns:a16="http://schemas.microsoft.com/office/drawing/2014/main" id="{CDB26B0C-DEEA-7314-BA52-EAB4B82289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1316" y="2316757"/>
            <a:ext cx="2628943" cy="253766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46920F-0FC0-5FE3-5BCD-54458CE32C3B}"/>
              </a:ext>
            </a:extLst>
          </p:cNvPr>
          <p:cNvSpPr txBox="1"/>
          <p:nvPr/>
        </p:nvSpPr>
        <p:spPr>
          <a:xfrm rot="274547">
            <a:off x="9743422" y="5016096"/>
            <a:ext cx="1534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5BB2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Seren</a:t>
            </a:r>
          </a:p>
        </p:txBody>
      </p:sp>
      <p:pic>
        <p:nvPicPr>
          <p:cNvPr id="18" name="Picture 17" descr="An orange arrow pointing up&#10;&#10;Description automatically generated">
            <a:extLst>
              <a:ext uri="{FF2B5EF4-FFF2-40B4-BE49-F238E27FC236}">
                <a16:creationId xmlns:a16="http://schemas.microsoft.com/office/drawing/2014/main" id="{8AAB4182-409B-1E87-9334-4F6982D441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73390">
            <a:off x="9665901" y="4620394"/>
            <a:ext cx="556154" cy="52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17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F447851-6811-7168-3888-14EB1C4E0BFE}"/>
              </a:ext>
            </a:extLst>
          </p:cNvPr>
          <p:cNvSpPr/>
          <p:nvPr/>
        </p:nvSpPr>
        <p:spPr>
          <a:xfrm>
            <a:off x="0" y="0"/>
            <a:ext cx="12187065" cy="6857999"/>
          </a:xfrm>
          <a:prstGeom prst="rect">
            <a:avLst/>
          </a:prstGeom>
          <a:solidFill>
            <a:srgbClr val="F5F7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173179-A8BB-4F44-58FE-F55BB8C50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90D837-9790-4954-9781-C8F2888DB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Cosmic, Gem and Seren are practising for Sports Day.</a:t>
            </a:r>
          </a:p>
        </p:txBody>
      </p:sp>
      <p:pic>
        <p:nvPicPr>
          <p:cNvPr id="8" name="Picture 7" descr="A group of cartoon characters&#10;&#10;Description automatically generated">
            <a:extLst>
              <a:ext uri="{FF2B5EF4-FFF2-40B4-BE49-F238E27FC236}">
                <a16:creationId xmlns:a16="http://schemas.microsoft.com/office/drawing/2014/main" id="{DB283189-F40B-A994-F5D0-7A824BA9D8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08" y="1942184"/>
            <a:ext cx="1937702" cy="4915815"/>
          </a:xfrm>
          <a:prstGeom prst="rect">
            <a:avLst/>
          </a:prstGeom>
        </p:spPr>
      </p:pic>
      <p:pic>
        <p:nvPicPr>
          <p:cNvPr id="17" name="Picture 16" descr="A cartoon of a child&#10;&#10;Description automatically generated">
            <a:extLst>
              <a:ext uri="{FF2B5EF4-FFF2-40B4-BE49-F238E27FC236}">
                <a16:creationId xmlns:a16="http://schemas.microsoft.com/office/drawing/2014/main" id="{CCE0E88E-6BE6-E79F-AF6E-348155254B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597" y="3707107"/>
            <a:ext cx="2445893" cy="2968317"/>
          </a:xfrm>
          <a:prstGeom prst="rect">
            <a:avLst/>
          </a:prstGeom>
        </p:spPr>
      </p:pic>
      <p:pic>
        <p:nvPicPr>
          <p:cNvPr id="19" name="Picture 18" descr="A cartoon of a child holding a hoop&#10;&#10;Description automatically generated">
            <a:extLst>
              <a:ext uri="{FF2B5EF4-FFF2-40B4-BE49-F238E27FC236}">
                <a16:creationId xmlns:a16="http://schemas.microsoft.com/office/drawing/2014/main" id="{8204109B-4CE7-D1A3-B08E-2588D57338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647" y="3111731"/>
            <a:ext cx="1650885" cy="2608580"/>
          </a:xfrm>
          <a:prstGeom prst="rect">
            <a:avLst/>
          </a:prstGeom>
        </p:spPr>
      </p:pic>
      <p:pic>
        <p:nvPicPr>
          <p:cNvPr id="21" name="Picture 20" descr="A cartoon of a child holding a toy&#10;&#10;Description automatically generated">
            <a:extLst>
              <a:ext uri="{FF2B5EF4-FFF2-40B4-BE49-F238E27FC236}">
                <a16:creationId xmlns:a16="http://schemas.microsoft.com/office/drawing/2014/main" id="{41E08C58-FE3C-975B-07D7-EE2CC82D0E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1630" y="3428999"/>
            <a:ext cx="1454193" cy="2853734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2E8F36B7-CF80-95DE-759C-1A3686D320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80816" y="867853"/>
            <a:ext cx="4339340" cy="2950751"/>
          </a:xfrm>
          <a:prstGeom prst="rect">
            <a:avLst/>
          </a:prstGeom>
        </p:spPr>
      </p:pic>
      <p:pic>
        <p:nvPicPr>
          <p:cNvPr id="23" name="Picture 22" descr="A video game with a hourglass and colorful squares&#10;&#10;Description automatically generated">
            <a:extLst>
              <a:ext uri="{FF2B5EF4-FFF2-40B4-BE49-F238E27FC236}">
                <a16:creationId xmlns:a16="http://schemas.microsoft.com/office/drawing/2014/main" id="{AEDBB3A5-9013-A27A-F241-276FD78A7E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5303" y="5191266"/>
            <a:ext cx="2037258" cy="110952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8D9D1F3-E9E6-C518-23BD-4C3E13BE8AC4}"/>
              </a:ext>
            </a:extLst>
          </p:cNvPr>
          <p:cNvSpPr txBox="1"/>
          <p:nvPr/>
        </p:nvSpPr>
        <p:spPr>
          <a:xfrm>
            <a:off x="1975464" y="1210024"/>
            <a:ext cx="355004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Off you go into the garden to practice, before something gets broken!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3C71274-99A7-F7C5-EF8B-C568058026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35893" y="867852"/>
            <a:ext cx="5036907" cy="390531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313F5DD-A9ED-E23D-2FDC-187C50DC0AC2}"/>
              </a:ext>
            </a:extLst>
          </p:cNvPr>
          <p:cNvSpPr txBox="1"/>
          <p:nvPr/>
        </p:nvSpPr>
        <p:spPr>
          <a:xfrm>
            <a:off x="6280170" y="1319050"/>
            <a:ext cx="42646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But we won’t be able to see a clock outside to time how many beanbags we can get in the hoop in a minute!</a:t>
            </a:r>
          </a:p>
        </p:txBody>
      </p:sp>
    </p:spTree>
    <p:extLst>
      <p:ext uri="{BB962C8B-B14F-4D97-AF65-F5344CB8AC3E}">
        <p14:creationId xmlns:p14="http://schemas.microsoft.com/office/powerpoint/2010/main" val="3220950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10CFA0-B786-A5F3-9E37-BB202A60F111}"/>
              </a:ext>
            </a:extLst>
          </p:cNvPr>
          <p:cNvSpPr/>
          <p:nvPr/>
        </p:nvSpPr>
        <p:spPr>
          <a:xfrm>
            <a:off x="0" y="0"/>
            <a:ext cx="12187065" cy="6857999"/>
          </a:xfrm>
          <a:prstGeom prst="rect">
            <a:avLst/>
          </a:prstGeom>
          <a:solidFill>
            <a:srgbClr val="F5F7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68CD16-CBCF-30BC-DDE3-449445804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51" y="0"/>
            <a:ext cx="12187065" cy="685799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6A21037F-5C6D-1523-F3CA-B1B1004B0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39422" y="186402"/>
            <a:ext cx="4203010" cy="2620806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D88C4AA5-C5B8-3768-02F9-C5F695B4A3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85611" y="2702537"/>
            <a:ext cx="4520932" cy="2459212"/>
          </a:xfrm>
          <a:prstGeom prst="rect">
            <a:avLst/>
          </a:prstGeom>
        </p:spPr>
      </p:pic>
      <p:pic>
        <p:nvPicPr>
          <p:cNvPr id="15" name="Picture 14" descr="A cartoon of a child with pig tails&#10;&#10;Description automatically generated">
            <a:extLst>
              <a:ext uri="{FF2B5EF4-FFF2-40B4-BE49-F238E27FC236}">
                <a16:creationId xmlns:a16="http://schemas.microsoft.com/office/drawing/2014/main" id="{571418E4-367F-1106-5942-50B4FBEF79D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6414"/>
          <a:stretch/>
        </p:blipFill>
        <p:spPr>
          <a:xfrm>
            <a:off x="9530161" y="3523348"/>
            <a:ext cx="2539919" cy="32768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AA711D-00EE-94E9-30E2-6E96BC032C2C}"/>
              </a:ext>
            </a:extLst>
          </p:cNvPr>
          <p:cNvSpPr txBox="1"/>
          <p:nvPr/>
        </p:nvSpPr>
        <p:spPr>
          <a:xfrm>
            <a:off x="1953439" y="610286"/>
            <a:ext cx="344152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Why don’t you make your own sand timer to take outside?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17844D-9857-0AC5-F5C5-918574ED4388}"/>
              </a:ext>
            </a:extLst>
          </p:cNvPr>
          <p:cNvSpPr txBox="1"/>
          <p:nvPr/>
        </p:nvSpPr>
        <p:spPr>
          <a:xfrm>
            <a:off x="3375273" y="3137152"/>
            <a:ext cx="37536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What’s a sand timer and how does it work?</a:t>
            </a:r>
          </a:p>
        </p:txBody>
      </p:sp>
      <p:pic>
        <p:nvPicPr>
          <p:cNvPr id="14" name="Picture 13" descr="A group of cartoon characters&#10;&#10;Description automatically generated">
            <a:extLst>
              <a:ext uri="{FF2B5EF4-FFF2-40B4-BE49-F238E27FC236}">
                <a16:creationId xmlns:a16="http://schemas.microsoft.com/office/drawing/2014/main" id="{49D652D4-947C-EAC3-0AD3-E5E27AD5EC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55784"/>
            <a:ext cx="1937702" cy="4915815"/>
          </a:xfrm>
          <a:prstGeom prst="rect">
            <a:avLst/>
          </a:prstGeom>
        </p:spPr>
      </p:pic>
      <p:pic>
        <p:nvPicPr>
          <p:cNvPr id="16" name="Picture 1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A3FD6EB-ABFD-06CF-437D-D0DED5ECBA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207" y="3516301"/>
            <a:ext cx="1373215" cy="9342266"/>
          </a:xfrm>
          <a:prstGeom prst="rect">
            <a:avLst/>
          </a:prstGeom>
        </p:spPr>
      </p:pic>
      <p:pic>
        <p:nvPicPr>
          <p:cNvPr id="17" name="Picture 16" descr="A cartoon of a child wearing headphones&#10;&#10;Description automatically generated">
            <a:extLst>
              <a:ext uri="{FF2B5EF4-FFF2-40B4-BE49-F238E27FC236}">
                <a16:creationId xmlns:a16="http://schemas.microsoft.com/office/drawing/2014/main" id="{7A147637-2514-4697-05F2-64B0AEBCE86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12743">
            <a:off x="8822903" y="3640702"/>
            <a:ext cx="1576601" cy="2970286"/>
          </a:xfrm>
          <a:prstGeom prst="rect">
            <a:avLst/>
          </a:prstGeom>
        </p:spPr>
      </p:pic>
      <p:pic>
        <p:nvPicPr>
          <p:cNvPr id="19" name="Picture 18" descr="A video game with a hourglass and colorful squares&#10;&#10;Description automatically generated">
            <a:extLst>
              <a:ext uri="{FF2B5EF4-FFF2-40B4-BE49-F238E27FC236}">
                <a16:creationId xmlns:a16="http://schemas.microsoft.com/office/drawing/2014/main" id="{A2FC11B1-1098-F945-7738-BE9EE89B2F0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5303" y="5191266"/>
            <a:ext cx="2037258" cy="110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41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EA7A95-8C70-0C9B-184C-26A56112D7B7}"/>
              </a:ext>
            </a:extLst>
          </p:cNvPr>
          <p:cNvSpPr/>
          <p:nvPr/>
        </p:nvSpPr>
        <p:spPr>
          <a:xfrm>
            <a:off x="0" y="0"/>
            <a:ext cx="12187065" cy="6857999"/>
          </a:xfrm>
          <a:prstGeom prst="rect">
            <a:avLst/>
          </a:prstGeom>
          <a:solidFill>
            <a:srgbClr val="F5F7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black and blue background with stars&#10;&#10;Description automatically generated">
            <a:extLst>
              <a:ext uri="{FF2B5EF4-FFF2-40B4-BE49-F238E27FC236}">
                <a16:creationId xmlns:a16="http://schemas.microsoft.com/office/drawing/2014/main" id="{7EB3A6B8-2D45-F271-9886-86153B3A89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90D837-9790-4954-9781-C8F2888DB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354" y="351601"/>
            <a:ext cx="10944225" cy="1525588"/>
          </a:xfrm>
        </p:spPr>
        <p:txBody>
          <a:bodyPr/>
          <a:lstStyle/>
          <a:p>
            <a:r>
              <a:rPr lang="en-GB" dirty="0"/>
              <a:t>Have you ever seen a sand timer?</a:t>
            </a:r>
          </a:p>
        </p:txBody>
      </p:sp>
      <p:pic>
        <p:nvPicPr>
          <p:cNvPr id="8" name="Picture 7" descr="A drawing of objects and a pencil&#10;&#10;Description automatically generated">
            <a:extLst>
              <a:ext uri="{FF2B5EF4-FFF2-40B4-BE49-F238E27FC236}">
                <a16:creationId xmlns:a16="http://schemas.microsoft.com/office/drawing/2014/main" id="{0579791B-D672-1F75-FC31-EAE69A413C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4105">
            <a:off x="2453108" y="1540835"/>
            <a:ext cx="2541070" cy="7354175"/>
          </a:xfrm>
          <a:prstGeom prst="rect">
            <a:avLst/>
          </a:prstGeom>
        </p:spPr>
      </p:pic>
      <p:pic>
        <p:nvPicPr>
          <p:cNvPr id="9" name="Picture 8" descr="A close-up of a hourglass&#10;&#10;Description automatically generated">
            <a:extLst>
              <a:ext uri="{FF2B5EF4-FFF2-40B4-BE49-F238E27FC236}">
                <a16:creationId xmlns:a16="http://schemas.microsoft.com/office/drawing/2014/main" id="{EBCF80F9-7D73-643D-9CE8-783980E09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4315" y="132799"/>
            <a:ext cx="2749500" cy="2749500"/>
          </a:xfrm>
          <a:prstGeom prst="ellipse">
            <a:avLst/>
          </a:prstGeom>
        </p:spPr>
      </p:pic>
      <p:pic>
        <p:nvPicPr>
          <p:cNvPr id="12" name="Picture 11" descr="A orange curved line with a black background&#10;&#10;Description automatically generated">
            <a:extLst>
              <a:ext uri="{FF2B5EF4-FFF2-40B4-BE49-F238E27FC236}">
                <a16:creationId xmlns:a16="http://schemas.microsoft.com/office/drawing/2014/main" id="{6EEA4903-EC6A-7F29-E583-2FA6DE979C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901" y="726933"/>
            <a:ext cx="3488741" cy="1692871"/>
          </a:xfrm>
          <a:prstGeom prst="rect">
            <a:avLst/>
          </a:prstGeom>
        </p:spPr>
      </p:pic>
      <p:pic>
        <p:nvPicPr>
          <p:cNvPr id="16" name="Picture 15" descr="A cartoon of a child wearing headphones and holding a magnifying glass&#10;&#10;Description automatically generated">
            <a:extLst>
              <a:ext uri="{FF2B5EF4-FFF2-40B4-BE49-F238E27FC236}">
                <a16:creationId xmlns:a16="http://schemas.microsoft.com/office/drawing/2014/main" id="{6207E283-F947-C64A-661D-A1B6BED6DD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9942" y="2546359"/>
            <a:ext cx="1965313" cy="4382649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0A3CF547-B4CE-6393-E2DC-EDB1FF3453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40634" y="1314242"/>
            <a:ext cx="3887699" cy="211475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704BFC7-02BC-62D6-DF82-F3563B77E991}"/>
              </a:ext>
            </a:extLst>
          </p:cNvPr>
          <p:cNvSpPr txBox="1"/>
          <p:nvPr/>
        </p:nvSpPr>
        <p:spPr>
          <a:xfrm>
            <a:off x="3258871" y="1634646"/>
            <a:ext cx="32381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How do you think they work?</a:t>
            </a:r>
          </a:p>
        </p:txBody>
      </p:sp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B2B5F38-09BA-C7E9-402E-2BE765183E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122" t="-24010"/>
          <a:stretch/>
        </p:blipFill>
        <p:spPr>
          <a:xfrm>
            <a:off x="618953" y="1402721"/>
            <a:ext cx="1732246" cy="4751802"/>
          </a:xfrm>
          <a:prstGeom prst="rect">
            <a:avLst/>
          </a:prstGeom>
        </p:spPr>
      </p:pic>
      <p:pic>
        <p:nvPicPr>
          <p:cNvPr id="21" name="Picture 20" descr="A cartoon of a child in blue overalls and orange hair&#10;&#10;Description automatically generated">
            <a:extLst>
              <a:ext uri="{FF2B5EF4-FFF2-40B4-BE49-F238E27FC236}">
                <a16:creationId xmlns:a16="http://schemas.microsoft.com/office/drawing/2014/main" id="{DD88B7A8-935C-F631-5B9A-9EC14707C97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1702" y="2244693"/>
            <a:ext cx="3582677" cy="51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23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DFF8BA-7F41-ABAB-F9BF-B7C6F50F12EA}"/>
              </a:ext>
            </a:extLst>
          </p:cNvPr>
          <p:cNvSpPr/>
          <p:nvPr/>
        </p:nvSpPr>
        <p:spPr>
          <a:xfrm>
            <a:off x="0" y="0"/>
            <a:ext cx="12187065" cy="6857999"/>
          </a:xfrm>
          <a:prstGeom prst="rect">
            <a:avLst/>
          </a:prstGeom>
          <a:solidFill>
            <a:srgbClr val="F5F7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black and blue background with stars&#10;&#10;Description automatically generated">
            <a:extLst>
              <a:ext uri="{FF2B5EF4-FFF2-40B4-BE49-F238E27FC236}">
                <a16:creationId xmlns:a16="http://schemas.microsoft.com/office/drawing/2014/main" id="{7321687B-42DC-AB8D-32E5-AEB22A871D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Picture 29" descr="A purple rectangular object with black background&#10;&#10;Description automatically generated">
            <a:extLst>
              <a:ext uri="{FF2B5EF4-FFF2-40B4-BE49-F238E27FC236}">
                <a16:creationId xmlns:a16="http://schemas.microsoft.com/office/drawing/2014/main" id="{583DC5EA-C208-76DA-5EEE-E03E22B6AF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685" y="755856"/>
            <a:ext cx="2988995" cy="2062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90D837-9790-4954-9781-C8F2888DB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we make one?</a:t>
            </a: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F143EF43-65F8-A20C-611E-5C74E6C9AE6B}"/>
              </a:ext>
            </a:extLst>
          </p:cNvPr>
          <p:cNvSpPr txBox="1"/>
          <p:nvPr/>
        </p:nvSpPr>
        <p:spPr>
          <a:xfrm>
            <a:off x="5950728" y="953842"/>
            <a:ext cx="2696610" cy="138499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</a:rPr>
              <a:t>I think we'll only need a little bit of sand.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44C91D63-49F3-8098-B8A3-7CD312994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55344" y="182880"/>
            <a:ext cx="3145676" cy="2788920"/>
          </a:xfrm>
          <a:prstGeom prst="rect">
            <a:avLst/>
          </a:prstGeom>
        </p:spPr>
      </p:pic>
      <p:sp>
        <p:nvSpPr>
          <p:cNvPr id="22" name="TextBox 20">
            <a:extLst>
              <a:ext uri="{FF2B5EF4-FFF2-40B4-BE49-F238E27FC236}">
                <a16:creationId xmlns:a16="http://schemas.microsoft.com/office/drawing/2014/main" id="{F143EF43-65F8-A20C-611E-5C74E6C9AE6B}"/>
              </a:ext>
            </a:extLst>
          </p:cNvPr>
          <p:cNvSpPr txBox="1"/>
          <p:nvPr/>
        </p:nvSpPr>
        <p:spPr>
          <a:xfrm>
            <a:off x="9073041" y="324230"/>
            <a:ext cx="2818785" cy="181588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>
                <a:latin typeface="Arial" panose="020B0604020202020204" pitchFamily="34" charset="0"/>
              </a:rPr>
              <a:t>I think it will depend on the size of the hole in the timer.</a:t>
            </a:r>
          </a:p>
        </p:txBody>
      </p:sp>
      <p:pic>
        <p:nvPicPr>
          <p:cNvPr id="9" name="Picture 8" descr="A cartoon of a child wearing headphones&#10;&#10;Description automatically generated">
            <a:extLst>
              <a:ext uri="{FF2B5EF4-FFF2-40B4-BE49-F238E27FC236}">
                <a16:creationId xmlns:a16="http://schemas.microsoft.com/office/drawing/2014/main" id="{798A544D-0537-040A-E66E-3E77564865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8042" y="2619070"/>
            <a:ext cx="2033974" cy="3815270"/>
          </a:xfrm>
          <a:prstGeom prst="rect">
            <a:avLst/>
          </a:prstGeom>
        </p:spPr>
      </p:pic>
      <p:pic>
        <p:nvPicPr>
          <p:cNvPr id="32" name="Picture 31" descr="A blue rectangular object with black background&#10;&#10;Description automatically generated">
            <a:extLst>
              <a:ext uri="{FF2B5EF4-FFF2-40B4-BE49-F238E27FC236}">
                <a16:creationId xmlns:a16="http://schemas.microsoft.com/office/drawing/2014/main" id="{B5E9114C-D8C4-ADC8-13EA-312A6845B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896" y="1052880"/>
            <a:ext cx="4502320" cy="20615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0191D4-C5B3-CB8A-EBEE-CD57B8A75696}"/>
              </a:ext>
            </a:extLst>
          </p:cNvPr>
          <p:cNvSpPr txBox="1"/>
          <p:nvPr/>
        </p:nvSpPr>
        <p:spPr>
          <a:xfrm>
            <a:off x="1711770" y="1234075"/>
            <a:ext cx="369457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think we'll need a lot of sand to measure one minute!</a:t>
            </a:r>
          </a:p>
        </p:txBody>
      </p:sp>
      <p:pic>
        <p:nvPicPr>
          <p:cNvPr id="24" name="Picture 23" descr="A cartoon of a child with her hand up&#10;&#10;Description automatically generated">
            <a:extLst>
              <a:ext uri="{FF2B5EF4-FFF2-40B4-BE49-F238E27FC236}">
                <a16:creationId xmlns:a16="http://schemas.microsoft.com/office/drawing/2014/main" id="{76140C52-F763-9043-E3AF-C209B32BFC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1499" y="2708114"/>
            <a:ext cx="3105839" cy="4078245"/>
          </a:xfrm>
          <a:prstGeom prst="rect">
            <a:avLst/>
          </a:prstGeom>
        </p:spPr>
      </p:pic>
      <p:pic>
        <p:nvPicPr>
          <p:cNvPr id="26" name="Picture 25" descr="A cartoon character in a garment&#10;&#10;Description automatically generated with medium confidence">
            <a:extLst>
              <a:ext uri="{FF2B5EF4-FFF2-40B4-BE49-F238E27FC236}">
                <a16:creationId xmlns:a16="http://schemas.microsoft.com/office/drawing/2014/main" id="{D18026A5-5E6C-33E9-757A-8EE080F293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65" y="2578468"/>
            <a:ext cx="2688171" cy="4288341"/>
          </a:xfrm>
          <a:prstGeom prst="rect">
            <a:avLst/>
          </a:prstGeom>
        </p:spPr>
      </p:pic>
      <p:pic>
        <p:nvPicPr>
          <p:cNvPr id="3" name="Picture 2" descr="A drawing of objects and a pencil&#10;&#10;Description automatically generated">
            <a:extLst>
              <a:ext uri="{FF2B5EF4-FFF2-40B4-BE49-F238E27FC236}">
                <a16:creationId xmlns:a16="http://schemas.microsoft.com/office/drawing/2014/main" id="{3C9D9F57-C8F2-B72E-2045-229EE323E33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4105">
            <a:off x="2453108" y="1540835"/>
            <a:ext cx="2541070" cy="735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89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purple border&#10;&#10;Description automatically generated with medium confidence">
            <a:extLst>
              <a:ext uri="{FF2B5EF4-FFF2-40B4-BE49-F238E27FC236}">
                <a16:creationId xmlns:a16="http://schemas.microsoft.com/office/drawing/2014/main" id="{8C6290EB-7627-EE33-DB43-CEB70D456F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66"/>
            <a:ext cx="12192000" cy="84586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8560B5-90D3-45EC-9652-1FCFEBC04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44" y="310245"/>
            <a:ext cx="10944225" cy="1525588"/>
          </a:xfrm>
        </p:spPr>
        <p:txBody>
          <a:bodyPr/>
          <a:lstStyle/>
          <a:p>
            <a:r>
              <a:rPr lang="en-GB" dirty="0"/>
              <a:t>You are going to make your own sand timer!</a:t>
            </a:r>
            <a:endParaRPr lang="en-US" dirty="0"/>
          </a:p>
        </p:txBody>
      </p:sp>
      <p:pic>
        <p:nvPicPr>
          <p:cNvPr id="15" name="Content Placeholder 14" descr="Medibase Paper Cups: White (2000)">
            <a:extLst>
              <a:ext uri="{FF2B5EF4-FFF2-40B4-BE49-F238E27FC236}">
                <a16:creationId xmlns:a16="http://schemas.microsoft.com/office/drawing/2014/main" id="{C3A7848E-EB3D-4052-B3E3-A12DCB43D7BA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09"/>
          <a:stretch/>
        </p:blipFill>
        <p:spPr>
          <a:xfrm>
            <a:off x="587803" y="3220591"/>
            <a:ext cx="1681163" cy="2644775"/>
          </a:xfrm>
        </p:spPr>
      </p:pic>
      <p:pic>
        <p:nvPicPr>
          <p:cNvPr id="6" name="Content Placeholder 5" descr="A bag of white powder&#10;&#10;Description automatically generated">
            <a:extLst>
              <a:ext uri="{FF2B5EF4-FFF2-40B4-BE49-F238E27FC236}">
                <a16:creationId xmlns:a16="http://schemas.microsoft.com/office/drawing/2014/main" id="{8BB14D43-8E3E-94E5-321E-2FC89122B2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2169" y="3366916"/>
            <a:ext cx="2553680" cy="2352123"/>
          </a:xfrm>
          <a:prstGeom prst="ellipse">
            <a:avLst/>
          </a:prstGeom>
        </p:spPr>
      </p:pic>
      <p:pic>
        <p:nvPicPr>
          <p:cNvPr id="10" name="Picture 4" descr="pencil, white, paper, close-up, lead, writing instrument, still life, no  people | Piqsels">
            <a:extLst>
              <a:ext uri="{FF2B5EF4-FFF2-40B4-BE49-F238E27FC236}">
                <a16:creationId xmlns:a16="http://schemas.microsoft.com/office/drawing/2014/main" id="{CA935CBB-62AA-431D-8683-7D7B6B3C1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37974" y="3163936"/>
            <a:ext cx="2317823" cy="245595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 red plastic container with a lid&#10;&#10;Description automatically generated">
            <a:extLst>
              <a:ext uri="{FF2B5EF4-FFF2-40B4-BE49-F238E27FC236}">
                <a16:creationId xmlns:a16="http://schemas.microsoft.com/office/drawing/2014/main" id="{B2283DEB-F97D-7844-8607-DA2643004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8474" y="2842630"/>
            <a:ext cx="2945521" cy="27785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6">
            <a:extLst>
              <a:ext uri="{FF2B5EF4-FFF2-40B4-BE49-F238E27FC236}">
                <a16:creationId xmlns:a16="http://schemas.microsoft.com/office/drawing/2014/main" id="{39A8028A-FD89-1E75-F675-0FAE302EF2DA}"/>
              </a:ext>
            </a:extLst>
          </p:cNvPr>
          <p:cNvSpPr txBox="1"/>
          <p:nvPr/>
        </p:nvSpPr>
        <p:spPr>
          <a:xfrm>
            <a:off x="570865" y="1972470"/>
            <a:ext cx="1810868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+mj-cs"/>
              </a:rPr>
              <a:t>cup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A1A4D1C3-9F4C-22D6-A0F7-6DA30C532BE1}"/>
              </a:ext>
            </a:extLst>
          </p:cNvPr>
          <p:cNvSpPr txBox="1"/>
          <p:nvPr/>
        </p:nvSpPr>
        <p:spPr>
          <a:xfrm>
            <a:off x="9462501" y="2072683"/>
            <a:ext cx="1810868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+mj-cs"/>
              </a:rPr>
              <a:t>tray</a:t>
            </a:r>
            <a:endParaRPr lang="en-US" sz="2800" b="1" dirty="0">
              <a:solidFill>
                <a:srgbClr val="158F9D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F55A30EE-77EC-F606-6D85-FE8B10E523A4}"/>
              </a:ext>
            </a:extLst>
          </p:cNvPr>
          <p:cNvSpPr txBox="1"/>
          <p:nvPr/>
        </p:nvSpPr>
        <p:spPr>
          <a:xfrm>
            <a:off x="3604524" y="1943513"/>
            <a:ext cx="1810868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+mj-cs"/>
              </a:rPr>
              <a:t>sand</a:t>
            </a:r>
            <a:endParaRPr lang="en-US" sz="2800" b="1" dirty="0">
              <a:solidFill>
                <a:srgbClr val="158F9D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70C1D0AD-942F-F784-7462-A449D3173A67}"/>
              </a:ext>
            </a:extLst>
          </p:cNvPr>
          <p:cNvSpPr txBox="1"/>
          <p:nvPr/>
        </p:nvSpPr>
        <p:spPr>
          <a:xfrm>
            <a:off x="6491451" y="1981406"/>
            <a:ext cx="1810868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+mj-cs"/>
              </a:rPr>
              <a:t>pencil</a:t>
            </a:r>
            <a:endParaRPr lang="en-US" sz="2800" b="1" dirty="0">
              <a:solidFill>
                <a:srgbClr val="158F9D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F56C2-70AC-92DE-AFC6-1351ADEB55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62292">
            <a:off x="1402138" y="2641018"/>
            <a:ext cx="742166" cy="473103"/>
          </a:xfrm>
          <a:prstGeom prst="rect">
            <a:avLst/>
          </a:prstGeom>
        </p:spPr>
      </p:pic>
      <p:pic>
        <p:nvPicPr>
          <p:cNvPr id="8" name="Picture 7" descr="A yellow arrow pointing down&#10;&#10;Description automatically generated">
            <a:extLst>
              <a:ext uri="{FF2B5EF4-FFF2-40B4-BE49-F238E27FC236}">
                <a16:creationId xmlns:a16="http://schemas.microsoft.com/office/drawing/2014/main" id="{6D7FE148-1909-1A4B-1DFE-11C9C11117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542" y="2472920"/>
            <a:ext cx="453293" cy="747671"/>
          </a:xfrm>
          <a:prstGeom prst="rect">
            <a:avLst/>
          </a:prstGeom>
        </p:spPr>
      </p:pic>
      <p:pic>
        <p:nvPicPr>
          <p:cNvPr id="11" name="Picture 10" descr="A purple arrow pointing to the left&#10;&#10;Description automatically generated">
            <a:extLst>
              <a:ext uri="{FF2B5EF4-FFF2-40B4-BE49-F238E27FC236}">
                <a16:creationId xmlns:a16="http://schemas.microsoft.com/office/drawing/2014/main" id="{5FADFC31-439B-E616-230B-170CCFD461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32316">
            <a:off x="7648203" y="2678861"/>
            <a:ext cx="810459" cy="397415"/>
          </a:xfrm>
          <a:prstGeom prst="rect">
            <a:avLst/>
          </a:prstGeom>
        </p:spPr>
      </p:pic>
      <p:pic>
        <p:nvPicPr>
          <p:cNvPr id="14" name="Picture 13" descr="A blue arrow pointing up&#10;&#10;Description automatically generated">
            <a:extLst>
              <a:ext uri="{FF2B5EF4-FFF2-40B4-BE49-F238E27FC236}">
                <a16:creationId xmlns:a16="http://schemas.microsoft.com/office/drawing/2014/main" id="{D34748AB-E55D-DAC5-2EEA-9DE547B459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715856" flipH="1">
            <a:off x="10241132" y="2665266"/>
            <a:ext cx="460207" cy="81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44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purple border&#10;&#10;Description automatically generated with medium confidence">
            <a:extLst>
              <a:ext uri="{FF2B5EF4-FFF2-40B4-BE49-F238E27FC236}">
                <a16:creationId xmlns:a16="http://schemas.microsoft.com/office/drawing/2014/main" id="{6196AB45-D44E-7FDB-B1C7-395A32D7CD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8560B5-90D3-45EC-9652-1FCFEBC04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00" y="225319"/>
            <a:ext cx="10944225" cy="1525588"/>
          </a:xfrm>
        </p:spPr>
        <p:txBody>
          <a:bodyPr/>
          <a:lstStyle/>
          <a:p>
            <a:r>
              <a:rPr lang="en-GB" dirty="0"/>
              <a:t>How long does your sand timer take?</a:t>
            </a:r>
            <a:endParaRPr lang="en-US" dirty="0"/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39A8028A-FD89-1E75-F675-0FAE302EF2DA}"/>
              </a:ext>
            </a:extLst>
          </p:cNvPr>
          <p:cNvSpPr txBox="1"/>
          <p:nvPr/>
        </p:nvSpPr>
        <p:spPr>
          <a:xfrm>
            <a:off x="910889" y="2255220"/>
            <a:ext cx="1810868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+mj-cs"/>
              </a:rPr>
              <a:t>timer</a:t>
            </a:r>
            <a:endParaRPr lang="en-US" sz="2800" b="1" dirty="0">
              <a:solidFill>
                <a:srgbClr val="158F9D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A1A4D1C3-9F4C-22D6-A0F7-6DA30C532BE1}"/>
              </a:ext>
            </a:extLst>
          </p:cNvPr>
          <p:cNvSpPr txBox="1"/>
          <p:nvPr/>
        </p:nvSpPr>
        <p:spPr>
          <a:xfrm>
            <a:off x="4023778" y="2246383"/>
            <a:ext cx="1810868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+mj-cs"/>
              </a:rPr>
              <a:t>clock</a:t>
            </a:r>
            <a:endParaRPr lang="en-US" sz="2800" b="1" dirty="0">
              <a:solidFill>
                <a:srgbClr val="158F9D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5" name="Picture 4" descr="A blue digital timer with buttons and numbers&#10;&#10;Description automatically generated">
            <a:extLst>
              <a:ext uri="{FF2B5EF4-FFF2-40B4-BE49-F238E27FC236}">
                <a16:creationId xmlns:a16="http://schemas.microsoft.com/office/drawing/2014/main" id="{A1B16F02-E09D-2EDF-C91E-DF75200D2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746" y="3372456"/>
            <a:ext cx="2573432" cy="2552701"/>
          </a:xfrm>
          <a:prstGeom prst="rect">
            <a:avLst/>
          </a:prstGeom>
        </p:spPr>
      </p:pic>
      <p:pic>
        <p:nvPicPr>
          <p:cNvPr id="7" name="Picture 6" descr="Clock - Analogue With Second Hand">
            <a:extLst>
              <a:ext uri="{FF2B5EF4-FFF2-40B4-BE49-F238E27FC236}">
                <a16:creationId xmlns:a16="http://schemas.microsoft.com/office/drawing/2014/main" id="{4660FFA2-2F91-B840-CF0B-58A4BB5C1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918" y="3429000"/>
            <a:ext cx="2307291" cy="2324100"/>
          </a:xfrm>
          <a:prstGeom prst="ellipse">
            <a:avLst/>
          </a:prstGeom>
        </p:spPr>
      </p:pic>
      <p:pic>
        <p:nvPicPr>
          <p:cNvPr id="9" name="Picture 8" descr="A cartoon of a child with pig tails&#10;&#10;Description automatically generated">
            <a:extLst>
              <a:ext uri="{FF2B5EF4-FFF2-40B4-BE49-F238E27FC236}">
                <a16:creationId xmlns:a16="http://schemas.microsoft.com/office/drawing/2014/main" id="{7A1D4307-04FB-0265-B3F4-969A161E7D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3244" y="2877182"/>
            <a:ext cx="3050802" cy="368346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632DFFF-A335-D293-0357-733E9B69B4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83435" y="1335024"/>
            <a:ext cx="3887699" cy="2846572"/>
          </a:xfrm>
          <a:prstGeom prst="rect">
            <a:avLst/>
          </a:prstGeom>
        </p:spPr>
      </p:pic>
      <p:pic>
        <p:nvPicPr>
          <p:cNvPr id="21" name="Picture 20" descr="A drawing of objects and a pencil&#10;&#10;Description automatically generated">
            <a:extLst>
              <a:ext uri="{FF2B5EF4-FFF2-40B4-BE49-F238E27FC236}">
                <a16:creationId xmlns:a16="http://schemas.microsoft.com/office/drawing/2014/main" id="{7D077D89-806A-85EC-C469-F0BCBC5357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21417">
            <a:off x="7855867" y="3275802"/>
            <a:ext cx="1056881" cy="3058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3763B9-A5E7-48FB-AAAD-D89CA81FE32B}"/>
              </a:ext>
            </a:extLst>
          </p:cNvPr>
          <p:cNvSpPr txBox="1"/>
          <p:nvPr/>
        </p:nvSpPr>
        <p:spPr>
          <a:xfrm>
            <a:off x="6408842" y="1668530"/>
            <a:ext cx="342104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Can you make your sand timer run for exactly one minute? </a:t>
            </a:r>
          </a:p>
        </p:txBody>
      </p:sp>
      <p:pic>
        <p:nvPicPr>
          <p:cNvPr id="10" name="Picture 9" descr="A yellow arrow pointing upwards&#10;&#10;Description automatically generated">
            <a:extLst>
              <a:ext uri="{FF2B5EF4-FFF2-40B4-BE49-F238E27FC236}">
                <a16:creationId xmlns:a16="http://schemas.microsoft.com/office/drawing/2014/main" id="{37FCF862-55B6-3779-A23B-B90FE43794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629965">
            <a:off x="2245361" y="2580103"/>
            <a:ext cx="933307" cy="822960"/>
          </a:xfrm>
          <a:prstGeom prst="rect">
            <a:avLst/>
          </a:prstGeom>
        </p:spPr>
      </p:pic>
      <p:pic>
        <p:nvPicPr>
          <p:cNvPr id="12" name="Picture 11" descr="A purple arrow pointing to the left&#10;&#10;Description automatically generated">
            <a:extLst>
              <a:ext uri="{FF2B5EF4-FFF2-40B4-BE49-F238E27FC236}">
                <a16:creationId xmlns:a16="http://schemas.microsoft.com/office/drawing/2014/main" id="{5BBA8718-3EC9-9447-D620-C878A9ECEEB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11260">
            <a:off x="5264029" y="2753138"/>
            <a:ext cx="897247" cy="52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27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11DDF1-56E2-5353-2104-40F28869B7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D0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black hill with stars&#10;&#10;Description automatically generated">
            <a:extLst>
              <a:ext uri="{FF2B5EF4-FFF2-40B4-BE49-F238E27FC236}">
                <a16:creationId xmlns:a16="http://schemas.microsoft.com/office/drawing/2014/main" id="{685CCCC1-7B38-AA43-E264-5E21DA504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8560B5-90D3-45EC-9652-1FCFEBC04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Recording your results</a:t>
            </a:r>
          </a:p>
        </p:txBody>
      </p:sp>
      <p:pic>
        <p:nvPicPr>
          <p:cNvPr id="22" name="Picture 21" descr="A blue rectangular object with black background&#10;&#10;Description automatically generated">
            <a:extLst>
              <a:ext uri="{FF2B5EF4-FFF2-40B4-BE49-F238E27FC236}">
                <a16:creationId xmlns:a16="http://schemas.microsoft.com/office/drawing/2014/main" id="{6A49F7E0-1218-BE0B-A81E-7A3096281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328" y="1289200"/>
            <a:ext cx="5019755" cy="2679948"/>
          </a:xfrm>
          <a:prstGeom prst="rect">
            <a:avLst/>
          </a:prstGeom>
        </p:spPr>
      </p:pic>
      <p:pic>
        <p:nvPicPr>
          <p:cNvPr id="15" name="Picture 14" descr="A drawing of objects and a pencil&#10;&#10;Description automatically generated">
            <a:extLst>
              <a:ext uri="{FF2B5EF4-FFF2-40B4-BE49-F238E27FC236}">
                <a16:creationId xmlns:a16="http://schemas.microsoft.com/office/drawing/2014/main" id="{971B1426-BC40-68F2-43EF-0B48A009C1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864127">
            <a:off x="8526907" y="3863568"/>
            <a:ext cx="1075055" cy="34189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C3E35B-764B-B506-439C-3CE375FF4D7D}"/>
              </a:ext>
            </a:extLst>
          </p:cNvPr>
          <p:cNvSpPr txBox="1"/>
          <p:nvPr/>
        </p:nvSpPr>
        <p:spPr>
          <a:xfrm>
            <a:off x="1939636" y="1672120"/>
            <a:ext cx="42536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Try using your sand timer to play the beanbag and hoop game with a friend!</a:t>
            </a:r>
          </a:p>
        </p:txBody>
      </p:sp>
      <p:pic>
        <p:nvPicPr>
          <p:cNvPr id="18" name="Picture 17" descr="A cartoon of a child holding a hoop&#10;&#10;Description automatically generated">
            <a:extLst>
              <a:ext uri="{FF2B5EF4-FFF2-40B4-BE49-F238E27FC236}">
                <a16:creationId xmlns:a16="http://schemas.microsoft.com/office/drawing/2014/main" id="{0B566D27-288D-3CDD-3CA2-75431C3AA5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578" y="3588321"/>
            <a:ext cx="1873284" cy="2959995"/>
          </a:xfrm>
          <a:prstGeom prst="rect">
            <a:avLst/>
          </a:prstGeom>
        </p:spPr>
      </p:pic>
      <p:pic>
        <p:nvPicPr>
          <p:cNvPr id="19" name="Picture 18" descr="A cartoon of a child holding a toy&#10;&#10;Description automatically generated">
            <a:extLst>
              <a:ext uri="{FF2B5EF4-FFF2-40B4-BE49-F238E27FC236}">
                <a16:creationId xmlns:a16="http://schemas.microsoft.com/office/drawing/2014/main" id="{60C54485-E3AB-2A2B-F713-A05E69DD33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257" y="3384720"/>
            <a:ext cx="1549885" cy="3041522"/>
          </a:xfrm>
          <a:prstGeom prst="rect">
            <a:avLst/>
          </a:prstGeom>
        </p:spPr>
      </p:pic>
      <p:pic>
        <p:nvPicPr>
          <p:cNvPr id="20" name="Picture 19" descr="A video game with a hourglass and colorful squares&#10;&#10;Description automatically generated">
            <a:extLst>
              <a:ext uri="{FF2B5EF4-FFF2-40B4-BE49-F238E27FC236}">
                <a16:creationId xmlns:a16="http://schemas.microsoft.com/office/drawing/2014/main" id="{3C356EB5-9BFD-128F-109E-3F5E34B9C6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3276" y="4048928"/>
            <a:ext cx="3743529" cy="203878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E93AE559-061E-7E0B-195B-9915ECE0F1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 flipH="1" flipV="1">
            <a:off x="6677073" y="528887"/>
            <a:ext cx="3821188" cy="38583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19BE3D-AE5A-E233-3443-94C068127972}"/>
              </a:ext>
            </a:extLst>
          </p:cNvPr>
          <p:cNvSpPr txBox="1"/>
          <p:nvPr/>
        </p:nvSpPr>
        <p:spPr>
          <a:xfrm>
            <a:off x="6942836" y="860605"/>
            <a:ext cx="259484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You could draw pictures, take photos or create a video showing how to make a sand timer. </a:t>
            </a:r>
          </a:p>
        </p:txBody>
      </p:sp>
    </p:spTree>
    <p:extLst>
      <p:ext uri="{BB962C8B-B14F-4D97-AF65-F5344CB8AC3E}">
        <p14:creationId xmlns:p14="http://schemas.microsoft.com/office/powerpoint/2010/main" val="1998061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4A9"/>
      </a:accent1>
      <a:accent2>
        <a:srgbClr val="B9C400"/>
      </a:accent2>
      <a:accent3>
        <a:srgbClr val="C9DDEC"/>
      </a:accent3>
      <a:accent4>
        <a:srgbClr val="9F218B"/>
      </a:accent4>
      <a:accent5>
        <a:srgbClr val="EAD51C"/>
      </a:accent5>
      <a:accent6>
        <a:srgbClr val="EAEDB3"/>
      </a:accent6>
      <a:hlink>
        <a:srgbClr val="0084A9"/>
      </a:hlink>
      <a:folHlink>
        <a:srgbClr val="B9C400"/>
      </a:folHlink>
    </a:clrScheme>
    <a:fontScheme name="BSA">
      <a:majorFont>
        <a:latin typeface="Gotham"/>
        <a:ea typeface=""/>
        <a:cs typeface=""/>
      </a:majorFont>
      <a:minorFont>
        <a:latin typeface="Gotha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A12236 - CREST Discovery - Teacher Powerpoint Presentation Template v1.2 v2.pptx" id="{975B5987-1C0A-4E64-A62C-FB2B03A5B9BA}" vid="{C65C8E72-679F-46CD-A79D-37870E8BC9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888dc7e-574f-412b-b0c1-d1272ceede5a">
      <UserInfo>
        <DisplayName>Claudia Linan</DisplayName>
        <AccountId>4441</AccountId>
        <AccountType/>
      </UserInfo>
    </SharedWithUsers>
    <lcf76f155ced4ddcb4097134ff3c332f xmlns="f35cf21f-4c90-4c31-b2be-962ed3f04f1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TaxCatchAll xmlns="5888dc7e-574f-412b-b0c1-d1272ceede5a" xsi:nil="true"/>
    <Preview xmlns="f35cf21f-4c90-4c31-b2be-962ed3f04f1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2BE627E82BC4BAFF6F72779512BEE" ma:contentTypeVersion="26" ma:contentTypeDescription="Create a new document." ma:contentTypeScope="" ma:versionID="a308e2f66c5445c7c0ed42a5b5f60746">
  <xsd:schema xmlns:xsd="http://www.w3.org/2001/XMLSchema" xmlns:xs="http://www.w3.org/2001/XMLSchema" xmlns:p="http://schemas.microsoft.com/office/2006/metadata/properties" xmlns:ns1="http://schemas.microsoft.com/sharepoint/v3" xmlns:ns2="5888dc7e-574f-412b-b0c1-d1272ceede5a" xmlns:ns3="f35cf21f-4c90-4c31-b2be-962ed3f04f12" targetNamespace="http://schemas.microsoft.com/office/2006/metadata/properties" ma:root="true" ma:fieldsID="f480723274008f11133b0edb9a2e3aec" ns1:_="" ns2:_="" ns3:_="">
    <xsd:import namespace="http://schemas.microsoft.com/sharepoint/v3"/>
    <xsd:import namespace="5888dc7e-574f-412b-b0c1-d1272ceede5a"/>
    <xsd:import namespace="f35cf21f-4c90-4c31-b2be-962ed3f04f1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dlc_ExpireDateSaved" minOccurs="0"/>
                <xsd:element ref="ns1:_dlc_ExpireDate" minOccurs="0"/>
                <xsd:element ref="ns1:_dlc_Exempt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Preview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  <xsd:element name="_dlc_ExpireDateSaved" ma:index="24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5" nillable="true" ma:displayName="Expiration Date" ma:hidden="true" ma:internalName="_dlc_ExpireDate" ma:readOnly="true">
      <xsd:simpleType>
        <xsd:restriction base="dms:DateTime"/>
      </xsd:simpleType>
    </xsd:element>
    <xsd:element name="_dlc_Exempt" ma:index="26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8dc7e-574f-412b-b0c1-d1272ceede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30" nillable="true" ma:displayName="Taxonomy Catch All Column" ma:hidden="true" ma:list="{8d00c09c-64cc-40b5-b62d-98cd3ea61ec5}" ma:internalName="TaxCatchAll" ma:showField="CatchAllData" ma:web="5888dc7e-574f-412b-b0c1-d1272ceede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cf21f-4c90-4c31-b2be-962ed3f04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467a9367-3028-4b03-bdb8-e3689ed89f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review" ma:index="31" nillable="true" ma:displayName="Preview" ma:format="Thumbnail" ma:internalName="Preview">
      <xsd:simpleType>
        <xsd:restriction base="dms:Unknown"/>
      </xsd:simple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9796CE-CC5D-4D11-80C9-261B83099F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F81005-6522-4423-957E-6187B9F87489}">
  <ds:schemaRefs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f35cf21f-4c90-4c31-b2be-962ed3f04f12"/>
    <ds:schemaRef ds:uri="5888dc7e-574f-412b-b0c1-d1272ceede5a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3A690608-96DD-4A38-AD3D-AF281CF645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88dc7e-574f-412b-b0c1-d1272ceede5a"/>
    <ds:schemaRef ds:uri="f35cf21f-4c90-4c31-b2be-962ed3f04f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BSA12236 - CREST Discovery - Teacher Powerpoint Presentation v1.2 Template</Template>
  <TotalTime>0</TotalTime>
  <Words>268</Words>
  <Application>Microsoft Office PowerPoint</Application>
  <PresentationFormat>Widescreen</PresentationFormat>
  <Paragraphs>38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Office Theme</vt:lpstr>
      <vt:lpstr>Testing Timers</vt:lpstr>
      <vt:lpstr>Meet the characters...</vt:lpstr>
      <vt:lpstr>Cosmic, Gem and Seren are practising for Sports Day.</vt:lpstr>
      <vt:lpstr>PowerPoint Presentation</vt:lpstr>
      <vt:lpstr>Have you ever seen a sand timer?</vt:lpstr>
      <vt:lpstr>How can we make one?</vt:lpstr>
      <vt:lpstr>You are going to make your own sand timer!</vt:lpstr>
      <vt:lpstr>How long does your sand timer take?</vt:lpstr>
      <vt:lpstr>Recording your results</vt:lpstr>
      <vt:lpstr>Taking it further...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Caitlin Brown</dc:creator>
  <cp:lastModifiedBy>Catherine Davies</cp:lastModifiedBy>
  <cp:revision>344</cp:revision>
  <dcterms:created xsi:type="dcterms:W3CDTF">2019-08-14T13:00:38Z</dcterms:created>
  <dcterms:modified xsi:type="dcterms:W3CDTF">2025-05-01T14:43:58Z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0x0101003AB2BE627E82BC4BAFF6F72779512BEE</vt:lpwstr>
  </property>
  <property fmtid="{D5CDD505-2E9C-101B-9397-08002B2CF9AE}" pid="3" name="_dlc_policyId">
    <vt:lpwstr/>
  </property>
  <property fmtid="{D5CDD505-2E9C-101B-9397-08002B2CF9AE}" pid="4" name="ItemRetentionFormula">
    <vt:lpwstr/>
  </property>
  <property fmtid="{D5CDD505-2E9C-101B-9397-08002B2CF9AE}" pid="5" name="MediaServiceImageTags">
    <vt:lpwstr/>
  </property>
</Properties>
</file>