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6" r:id="rId4"/>
  </p:sldMasterIdLst>
  <p:notesMasterIdLst>
    <p:notesMasterId r:id="rId17"/>
  </p:notesMasterIdLst>
  <p:handoutMasterIdLst>
    <p:handoutMasterId r:id="rId18"/>
  </p:handoutMasterIdLst>
  <p:sldIdLst>
    <p:sldId id="258" r:id="rId5"/>
    <p:sldId id="269" r:id="rId6"/>
    <p:sldId id="311" r:id="rId7"/>
    <p:sldId id="304" r:id="rId8"/>
    <p:sldId id="305" r:id="rId9"/>
    <p:sldId id="306" r:id="rId10"/>
    <p:sldId id="302" r:id="rId11"/>
    <p:sldId id="303" r:id="rId12"/>
    <p:sldId id="270" r:id="rId13"/>
    <p:sldId id="307" r:id="rId14"/>
    <p:sldId id="309" r:id="rId15"/>
    <p:sldId id="271" r:id="rId16"/>
  </p:sldIdLst>
  <p:sldSz cx="12192000" cy="6858000"/>
  <p:notesSz cx="6858000" cy="3267075"/>
  <p:embeddedFontLst>
    <p:embeddedFont>
      <p:font typeface="Gotham" panose="02000504050000020004" pitchFamily="2" charset="0"/>
      <p:regular r:id="rId19"/>
      <p:bold r:id="rId20"/>
      <p:italic r:id="rId21"/>
      <p:boldItalic r:id="rId22"/>
    </p:embeddedFont>
    <p:embeddedFont>
      <p:font typeface="Gotham Black" pitchFamily="50" charset="0"/>
      <p:regular r:id="rId23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  <p188:author id="{78F943E7-06CF-4CBA-A914-06A8848C6FAC}" name="Catherine Davies" initials="CD" userId="S::Catherine.Davies@britishscienceassociation.org::f51976df-a8d3-425f-8a5f-de491c9957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2C2"/>
    <a:srgbClr val="158F9D"/>
    <a:srgbClr val="EBD0E4"/>
    <a:srgbClr val="53A9A7"/>
    <a:srgbClr val="F5F7DB"/>
    <a:srgbClr val="9B1477"/>
    <a:srgbClr val="FBFFC0"/>
    <a:srgbClr val="F3F9F9"/>
    <a:srgbClr val="438987"/>
    <a:srgbClr val="EAE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7CE2A703-8B9F-4FA1-BD69-3785CE1C1678}"/>
    <pc:docChg chg="modSld">
      <pc:chgData name="Catherine Davies" userId="f51976df-a8d3-425f-8a5f-de491c995764" providerId="ADAL" clId="{7CE2A703-8B9F-4FA1-BD69-3785CE1C1678}" dt="2025-05-01T12:49:51.815" v="1" actId="2711"/>
      <pc:docMkLst>
        <pc:docMk/>
      </pc:docMkLst>
      <pc:sldChg chg="modSp mod">
        <pc:chgData name="Catherine Davies" userId="f51976df-a8d3-425f-8a5f-de491c995764" providerId="ADAL" clId="{7CE2A703-8B9F-4FA1-BD69-3785CE1C1678}" dt="2025-05-01T12:49:51.815" v="1" actId="2711"/>
        <pc:sldMkLst>
          <pc:docMk/>
          <pc:sldMk cId="2572413969" sldId="271"/>
        </pc:sldMkLst>
        <pc:spChg chg="mod">
          <ac:chgData name="Catherine Davies" userId="f51976df-a8d3-425f-8a5f-de491c995764" providerId="ADAL" clId="{7CE2A703-8B9F-4FA1-BD69-3785CE1C1678}" dt="2025-05-01T12:49:51.815" v="1" actId="2711"/>
          <ac:spMkLst>
            <pc:docMk/>
            <pc:sldMk cId="2572413969" sldId="271"/>
            <ac:spMk id="14" creationId="{FA17B01A-A9B5-4EE6-09BF-E7EA9796F5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01/05/2025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01/05/2025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285FC9-EBD8-4975-80AA-76C4FB3CA35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7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7539CF-110C-FE25-C397-74822898307B}"/>
              </a:ext>
            </a:extLst>
          </p:cNvPr>
          <p:cNvSpPr/>
          <p:nvPr userDrawn="1"/>
        </p:nvSpPr>
        <p:spPr>
          <a:xfrm>
            <a:off x="0" y="-1924"/>
            <a:ext cx="12211050" cy="6859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2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1FB9A8-8008-6394-6296-A039CF05CA41}"/>
              </a:ext>
            </a:extLst>
          </p:cNvPr>
          <p:cNvSpPr/>
          <p:nvPr userDrawn="1"/>
        </p:nvSpPr>
        <p:spPr>
          <a:xfrm>
            <a:off x="0" y="-1924"/>
            <a:ext cx="12192000" cy="6859924"/>
          </a:xfrm>
          <a:prstGeom prst="rect">
            <a:avLst/>
          </a:prstGeom>
          <a:solidFill>
            <a:srgbClr val="5BB2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495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984467C-C25D-FC15-171F-C730C6A7CC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artoon of a child and a child&#10;&#10;Description automatically generated">
            <a:extLst>
              <a:ext uri="{FF2B5EF4-FFF2-40B4-BE49-F238E27FC236}">
                <a16:creationId xmlns:a16="http://schemas.microsoft.com/office/drawing/2014/main" id="{5C403071-DE0A-FE1A-439E-A4334EB17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0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artoon of kids with headsets and speech bubbles&#10;&#10;Description automatically generated">
            <a:extLst>
              <a:ext uri="{FF2B5EF4-FFF2-40B4-BE49-F238E27FC236}">
                <a16:creationId xmlns:a16="http://schemas.microsoft.com/office/drawing/2014/main" id="{A626CD64-9F6E-3264-F990-EF30FDF5A4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25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Cartoon of a child and child with speech bubbles&#10;&#10;Description automatically generated">
            <a:extLst>
              <a:ext uri="{FF2B5EF4-FFF2-40B4-BE49-F238E27FC236}">
                <a16:creationId xmlns:a16="http://schemas.microsoft.com/office/drawing/2014/main" id="{A067B19B-70C5-4F79-44CD-A8BC3023B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74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artoon of a child with headphones and magnifying glass&#10;&#10;Description automatically generated">
            <a:extLst>
              <a:ext uri="{FF2B5EF4-FFF2-40B4-BE49-F238E27FC236}">
                <a16:creationId xmlns:a16="http://schemas.microsoft.com/office/drawing/2014/main" id="{9F366D39-FE15-6730-9D03-38F1184C1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5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artoon camera and speech bubbles&#10;&#10;Description automatically generated">
            <a:extLst>
              <a:ext uri="{FF2B5EF4-FFF2-40B4-BE49-F238E27FC236}">
                <a16:creationId xmlns:a16="http://schemas.microsoft.com/office/drawing/2014/main" id="{F2914FA2-F19C-E091-2F5A-FA6130DA5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0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artoon of a flower and a bug&#10;&#10;Description automatically generated">
            <a:extLst>
              <a:ext uri="{FF2B5EF4-FFF2-40B4-BE49-F238E27FC236}">
                <a16:creationId xmlns:a16="http://schemas.microsoft.com/office/drawing/2014/main" id="{CD267F67-20F7-EE81-4E7B-F1148FCAC2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cartoon of a child&#10;&#10;Description automatically generated">
            <a:extLst>
              <a:ext uri="{FF2B5EF4-FFF2-40B4-BE49-F238E27FC236}">
                <a16:creationId xmlns:a16="http://schemas.microsoft.com/office/drawing/2014/main" id="{99157B5D-E2A6-88FE-E5B1-9F1F141F2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72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group of cartoon characters&#10;&#10;Description automatically generated">
            <a:extLst>
              <a:ext uri="{FF2B5EF4-FFF2-40B4-BE49-F238E27FC236}">
                <a16:creationId xmlns:a16="http://schemas.microsoft.com/office/drawing/2014/main" id="{80534A3D-340B-2926-881D-4CC5AD913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1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89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26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7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5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88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5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5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4544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747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36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2601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959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048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7" r:id="rId2"/>
    <p:sldLayoutId id="2147483748" r:id="rId3"/>
    <p:sldLayoutId id="2147483744" r:id="rId4"/>
    <p:sldLayoutId id="2147483729" r:id="rId5"/>
    <p:sldLayoutId id="2147483733" r:id="rId6"/>
    <p:sldLayoutId id="2147483731" r:id="rId7"/>
    <p:sldLayoutId id="2147483740" r:id="rId8"/>
    <p:sldLayoutId id="2147483741" r:id="rId9"/>
    <p:sldLayoutId id="2147483737" r:id="rId10"/>
    <p:sldLayoutId id="2147483745" r:id="rId11"/>
    <p:sldLayoutId id="2147483676" r:id="rId12"/>
    <p:sldLayoutId id="2147483746" r:id="rId13"/>
    <p:sldLayoutId id="2147483767" r:id="rId14"/>
    <p:sldLayoutId id="2147483768" r:id="rId15"/>
    <p:sldLayoutId id="2147483734" r:id="rId16"/>
    <p:sldLayoutId id="2147483732" r:id="rId17"/>
    <p:sldLayoutId id="2147483742" r:id="rId18"/>
    <p:sldLayoutId id="2147483743" r:id="rId19"/>
    <p:sldLayoutId id="2147483736" r:id="rId20"/>
    <p:sldLayoutId id="2147483735" r:id="rId21"/>
    <p:sldLayoutId id="2147483752" r:id="rId22"/>
    <p:sldLayoutId id="2147483749" r:id="rId23"/>
    <p:sldLayoutId id="2147483750" r:id="rId24"/>
    <p:sldLayoutId id="2147483751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9" r:id="rId31"/>
    <p:sldLayoutId id="2147483758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9" r:id="rId39"/>
    <p:sldLayoutId id="2147483770" r:id="rId40"/>
    <p:sldLayoutId id="2147483771" r:id="rId41"/>
    <p:sldLayoutId id="2147483766" r:id="rId4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jpe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9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8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581023-AC0E-49FE-BD74-B0AAA7FA7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2405921"/>
            <a:ext cx="8496730" cy="1350152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Animal Adventure</a:t>
            </a:r>
          </a:p>
        </p:txBody>
      </p:sp>
      <p:pic>
        <p:nvPicPr>
          <p:cNvPr id="5" name="Picture 4" descr="A bug on a grass field&#10;&#10;Description automatically generated">
            <a:extLst>
              <a:ext uri="{FF2B5EF4-FFF2-40B4-BE49-F238E27FC236}">
                <a16:creationId xmlns:a16="http://schemas.microsoft.com/office/drawing/2014/main" id="{510BF987-8540-790D-428C-7BA0AEBD9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423" y="2718439"/>
            <a:ext cx="6483724" cy="4504206"/>
          </a:xfrm>
          <a:prstGeom prst="rect">
            <a:avLst/>
          </a:prstGeom>
        </p:spPr>
      </p:pic>
      <p:pic>
        <p:nvPicPr>
          <p:cNvPr id="8" name="Picture 7" descr="A white spider web on a black background&#10;&#10;Description automatically generated">
            <a:extLst>
              <a:ext uri="{FF2B5EF4-FFF2-40B4-BE49-F238E27FC236}">
                <a16:creationId xmlns:a16="http://schemas.microsoft.com/office/drawing/2014/main" id="{6E28A6D7-761E-BADD-EF51-F285BF8B27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61" y="3861004"/>
            <a:ext cx="3412434" cy="2996996"/>
          </a:xfrm>
          <a:prstGeom prst="rect">
            <a:avLst/>
          </a:prstGeom>
        </p:spPr>
      </p:pic>
      <p:pic>
        <p:nvPicPr>
          <p:cNvPr id="6" name="Picture 5" descr="A cartoon spider with big eyes&#10;&#10;Description automatically generated">
            <a:extLst>
              <a:ext uri="{FF2B5EF4-FFF2-40B4-BE49-F238E27FC236}">
                <a16:creationId xmlns:a16="http://schemas.microsoft.com/office/drawing/2014/main" id="{19439B32-6A40-1485-26C8-A654CA94FF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94" y="5119141"/>
            <a:ext cx="2009332" cy="1462844"/>
          </a:xfrm>
          <a:prstGeom prst="rect">
            <a:avLst/>
          </a:prstGeom>
        </p:spPr>
      </p:pic>
      <p:pic>
        <p:nvPicPr>
          <p:cNvPr id="10" name="Picture 9" descr="A black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FDA794F9-F154-807C-13B2-B25FF7C469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639" y="3429000"/>
            <a:ext cx="1622768" cy="1746872"/>
          </a:xfrm>
          <a:prstGeom prst="rect">
            <a:avLst/>
          </a:prstGeom>
        </p:spPr>
      </p:pic>
      <p:pic>
        <p:nvPicPr>
          <p:cNvPr id="12" name="Picture 11" descr="A black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D7C63A60-AE9F-574B-59C2-B1C7872BFB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7" r="-20173"/>
          <a:stretch/>
        </p:blipFill>
        <p:spPr>
          <a:xfrm rot="16200000">
            <a:off x="5483508" y="-12340"/>
            <a:ext cx="2091128" cy="2164857"/>
          </a:xfrm>
          <a:prstGeom prst="rect">
            <a:avLst/>
          </a:prstGeom>
        </p:spPr>
      </p:pic>
      <p:pic>
        <p:nvPicPr>
          <p:cNvPr id="16" name="Picture 15" descr="A cartoon of a child with glasses and a green shirt&#10;&#10;Description automatically generated">
            <a:extLst>
              <a:ext uri="{FF2B5EF4-FFF2-40B4-BE49-F238E27FC236}">
                <a16:creationId xmlns:a16="http://schemas.microsoft.com/office/drawing/2014/main" id="{F19546C7-7D7C-4056-C1CD-D27ADF299D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721" y="2977716"/>
            <a:ext cx="1835057" cy="3279152"/>
          </a:xfrm>
          <a:prstGeom prst="rect">
            <a:avLst/>
          </a:prstGeom>
        </p:spPr>
      </p:pic>
      <p:pic>
        <p:nvPicPr>
          <p:cNvPr id="18" name="Picture 17" descr="A cartoon of a child wearing headphones and holding a magnifying glass&#10;&#10;Description automatically generated">
            <a:extLst>
              <a:ext uri="{FF2B5EF4-FFF2-40B4-BE49-F238E27FC236}">
                <a16:creationId xmlns:a16="http://schemas.microsoft.com/office/drawing/2014/main" id="{D255C8B7-9646-036E-0732-83B1828DA47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1544" y="4339562"/>
            <a:ext cx="1893757" cy="2518438"/>
          </a:xfrm>
          <a:prstGeom prst="rect">
            <a:avLst/>
          </a:prstGeom>
        </p:spPr>
      </p:pic>
      <p:pic>
        <p:nvPicPr>
          <p:cNvPr id="2" name="Picture 1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FCB5D8A9-1977-066A-384D-0811635139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777" y="5745258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413EF8-0612-84C3-334B-6BBDA813AE80}"/>
              </a:ext>
            </a:extLst>
          </p:cNvPr>
          <p:cNvSpPr txBox="1"/>
          <p:nvPr/>
        </p:nvSpPr>
        <p:spPr>
          <a:xfrm>
            <a:off x="9207905" y="6124059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4116285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FC75ED-83D0-7CFE-E144-BD56AC31F9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4" name="Picture 2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4F0C990-5831-9842-E90F-B0363B29D4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group of white ovals&#10;&#10;Description automatically generated">
            <a:extLst>
              <a:ext uri="{FF2B5EF4-FFF2-40B4-BE49-F238E27FC236}">
                <a16:creationId xmlns:a16="http://schemas.microsoft.com/office/drawing/2014/main" id="{DB50552E-329E-93CF-CFE2-72CEADF76B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54"/>
          <a:stretch/>
        </p:blipFill>
        <p:spPr>
          <a:xfrm rot="21356738" flipV="1">
            <a:off x="2806059" y="2582390"/>
            <a:ext cx="3813554" cy="2369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A27D6-5949-363B-97B7-6A6591DCDFC8}"/>
              </a:ext>
            </a:extLst>
          </p:cNvPr>
          <p:cNvSpPr txBox="1"/>
          <p:nvPr/>
        </p:nvSpPr>
        <p:spPr>
          <a:xfrm>
            <a:off x="316137" y="149725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did you find?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AD56C8F1-43BF-BDD1-F265-A11242D586C1}"/>
              </a:ext>
            </a:extLst>
          </p:cNvPr>
          <p:cNvSpPr txBox="1"/>
          <p:nvPr/>
        </p:nvSpPr>
        <p:spPr>
          <a:xfrm>
            <a:off x="2781627" y="5657810"/>
            <a:ext cx="9331395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 do you think they like to live? </a:t>
            </a:r>
          </a:p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</a:t>
            </a:r>
            <a:endParaRPr lang="en-GB" sz="3200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C811CE-BD5E-BA76-D49D-311C0FF4A4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01" y="934278"/>
            <a:ext cx="2719897" cy="59516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1A4164-FA36-AF33-05A4-13F2BD766AF0}"/>
              </a:ext>
            </a:extLst>
          </p:cNvPr>
          <p:cNvSpPr txBox="1"/>
          <p:nvPr/>
        </p:nvSpPr>
        <p:spPr>
          <a:xfrm>
            <a:off x="3451366" y="3114565"/>
            <a:ext cx="30047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did you find the most minibeasts?</a:t>
            </a:r>
          </a:p>
        </p:txBody>
      </p:sp>
      <p:pic>
        <p:nvPicPr>
          <p:cNvPr id="13" name="Picture 12" descr="A close up of a bug on a leaf&#10;&#10;Description automatically generated">
            <a:extLst>
              <a:ext uri="{FF2B5EF4-FFF2-40B4-BE49-F238E27FC236}">
                <a16:creationId xmlns:a16="http://schemas.microsoft.com/office/drawing/2014/main" id="{E26051FD-0D61-82DA-FC33-A882EF9306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385" y="1109934"/>
            <a:ext cx="1241885" cy="1241885"/>
          </a:xfrm>
          <a:prstGeom prst="rect">
            <a:avLst/>
          </a:prstGeom>
        </p:spPr>
      </p:pic>
      <p:pic>
        <p:nvPicPr>
          <p:cNvPr id="15" name="Picture 14" descr="A butterfly on a leaf&#10;&#10;Description automatically generated">
            <a:extLst>
              <a:ext uri="{FF2B5EF4-FFF2-40B4-BE49-F238E27FC236}">
                <a16:creationId xmlns:a16="http://schemas.microsoft.com/office/drawing/2014/main" id="{6BD74A14-D1F2-02E5-0B74-7E8EB82A7B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716" y="1505425"/>
            <a:ext cx="1247392" cy="1247392"/>
          </a:xfrm>
          <a:prstGeom prst="rect">
            <a:avLst/>
          </a:prstGeom>
        </p:spPr>
      </p:pic>
      <p:pic>
        <p:nvPicPr>
          <p:cNvPr id="17" name="Picture 16" descr="A close up of a bug&#10;&#10;Description automatically generated">
            <a:extLst>
              <a:ext uri="{FF2B5EF4-FFF2-40B4-BE49-F238E27FC236}">
                <a16:creationId xmlns:a16="http://schemas.microsoft.com/office/drawing/2014/main" id="{0FF95051-78D5-1C82-FE98-4DBF94A0EC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209" y="472891"/>
            <a:ext cx="1241885" cy="12418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4ABA6D-C7DE-36E1-B860-09E7D0CB276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635" y="309484"/>
            <a:ext cx="1241885" cy="12418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E5D1CF3-1D19-2739-E636-C8D3A9D14E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8150" y="2799373"/>
            <a:ext cx="1241053" cy="1241053"/>
          </a:xfrm>
          <a:prstGeom prst="rect">
            <a:avLst/>
          </a:prstGeom>
        </p:spPr>
      </p:pic>
      <p:pic>
        <p:nvPicPr>
          <p:cNvPr id="23" name="Picture 22" descr="A slug on a plant&#10;&#10;Description automatically generated">
            <a:extLst>
              <a:ext uri="{FF2B5EF4-FFF2-40B4-BE49-F238E27FC236}">
                <a16:creationId xmlns:a16="http://schemas.microsoft.com/office/drawing/2014/main" id="{25689E25-E86D-58C0-78EB-9A76C0B9C93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6149" y="3704832"/>
            <a:ext cx="1241885" cy="1241885"/>
          </a:xfrm>
          <a:prstGeom prst="rect">
            <a:avLst/>
          </a:prstGeom>
        </p:spPr>
      </p:pic>
      <p:pic>
        <p:nvPicPr>
          <p:cNvPr id="25" name="Picture 24" descr="A close up of a bee&#10;&#10;Description automatically generated">
            <a:extLst>
              <a:ext uri="{FF2B5EF4-FFF2-40B4-BE49-F238E27FC236}">
                <a16:creationId xmlns:a16="http://schemas.microsoft.com/office/drawing/2014/main" id="{DC1A5D52-1BC1-0105-D899-31097EE82AE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797" y="2391070"/>
            <a:ext cx="1247392" cy="1247392"/>
          </a:xfrm>
          <a:prstGeom prst="rect">
            <a:avLst/>
          </a:prstGeom>
        </p:spPr>
      </p:pic>
      <p:pic>
        <p:nvPicPr>
          <p:cNvPr id="27" name="Picture 26" descr="A ladybug on a yellow flower&#10;&#10;Description automatically generated">
            <a:extLst>
              <a:ext uri="{FF2B5EF4-FFF2-40B4-BE49-F238E27FC236}">
                <a16:creationId xmlns:a16="http://schemas.microsoft.com/office/drawing/2014/main" id="{55C20F8E-83A2-922D-EE7A-36F2512C9B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2060" y="4946717"/>
            <a:ext cx="1241366" cy="1241366"/>
          </a:xfrm>
          <a:prstGeom prst="rect">
            <a:avLst/>
          </a:prstGeom>
        </p:spPr>
      </p:pic>
      <p:pic>
        <p:nvPicPr>
          <p:cNvPr id="29" name="Picture 28" descr="A snail on a plant&#10;&#10;Description automatically generated">
            <a:extLst>
              <a:ext uri="{FF2B5EF4-FFF2-40B4-BE49-F238E27FC236}">
                <a16:creationId xmlns:a16="http://schemas.microsoft.com/office/drawing/2014/main" id="{D6270F08-3772-4E67-CA8A-11E7FB3CF61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086" y="4311652"/>
            <a:ext cx="1270130" cy="127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04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9DC25B-2BF3-9CCB-856F-58ECCE3194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9B4F290A-1BD5-D3AA-3D62-0581EFB132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5C8A79E-AE91-6E56-5064-4BC42002F742}"/>
              </a:ext>
            </a:extLst>
          </p:cNvPr>
          <p:cNvSpPr txBox="1"/>
          <p:nvPr/>
        </p:nvSpPr>
        <p:spPr>
          <a:xfrm>
            <a:off x="406023" y="367654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Take it further...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0325C837-8306-6931-FF72-CB37192AC4B6}"/>
              </a:ext>
            </a:extLst>
          </p:cNvPr>
          <p:cNvSpPr txBox="1"/>
          <p:nvPr/>
        </p:nvSpPr>
        <p:spPr>
          <a:xfrm>
            <a:off x="6305365" y="404322"/>
            <a:ext cx="3620125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800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Maybe you could design a home or bug hotel for the minibeasts!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03248-EE1A-1E5E-1A9A-5013E37A54CC}"/>
              </a:ext>
            </a:extLst>
          </p:cNvPr>
          <p:cNvSpPr txBox="1"/>
          <p:nvPr/>
        </p:nvSpPr>
        <p:spPr>
          <a:xfrm>
            <a:off x="406023" y="1251803"/>
            <a:ext cx="3824988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Can you think of other places to look for minibeasts?</a:t>
            </a:r>
            <a:r>
              <a:rPr lang="en-US" sz="28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B80EF-A9A4-ED1A-AD9C-6101459236B3}"/>
              </a:ext>
            </a:extLst>
          </p:cNvPr>
          <p:cNvSpPr txBox="1"/>
          <p:nvPr/>
        </p:nvSpPr>
        <p:spPr>
          <a:xfrm>
            <a:off x="7770613" y="3904992"/>
            <a:ext cx="39916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you make up a song or poem about a minibeast?</a:t>
            </a:r>
          </a:p>
        </p:txBody>
      </p:sp>
      <p:pic>
        <p:nvPicPr>
          <p:cNvPr id="3" name="Picture 2" descr="A group of flowers on a black background&#10;&#10;Description automatically generated">
            <a:extLst>
              <a:ext uri="{FF2B5EF4-FFF2-40B4-BE49-F238E27FC236}">
                <a16:creationId xmlns:a16="http://schemas.microsoft.com/office/drawing/2014/main" id="{A8FE005B-C3E0-BC13-6B65-55BA86AAB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51281" flipH="1" flipV="1">
            <a:off x="-47702" y="3896646"/>
            <a:ext cx="3374667" cy="2687530"/>
          </a:xfrm>
          <a:prstGeom prst="rect">
            <a:avLst/>
          </a:prstGeom>
        </p:spPr>
      </p:pic>
      <p:pic>
        <p:nvPicPr>
          <p:cNvPr id="11" name="Picture 10" descr="A drawing of a plant in a pot&#10;&#10;Description automatically generated">
            <a:extLst>
              <a:ext uri="{FF2B5EF4-FFF2-40B4-BE49-F238E27FC236}">
                <a16:creationId xmlns:a16="http://schemas.microsoft.com/office/drawing/2014/main" id="{DC5C38CE-0C1E-3311-273F-8E95EC61433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4909" y="1764366"/>
            <a:ext cx="2085289" cy="3279802"/>
          </a:xfrm>
          <a:prstGeom prst="rect">
            <a:avLst/>
          </a:prstGeom>
        </p:spPr>
      </p:pic>
      <p:pic>
        <p:nvPicPr>
          <p:cNvPr id="15" name="Picture 14" descr="A cartoon of a building&#10;&#10;Description automatically generated">
            <a:extLst>
              <a:ext uri="{FF2B5EF4-FFF2-40B4-BE49-F238E27FC236}">
                <a16:creationId xmlns:a16="http://schemas.microsoft.com/office/drawing/2014/main" id="{E9E7AC0C-B0F2-5EC1-0F7E-F55FAE21BB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1537" y="945044"/>
            <a:ext cx="1479983" cy="2256020"/>
          </a:xfrm>
          <a:prstGeom prst="rect">
            <a:avLst/>
          </a:prstGeom>
        </p:spPr>
      </p:pic>
      <p:pic>
        <p:nvPicPr>
          <p:cNvPr id="17" name="Picture 16" descr="A yellow paper with writing on it&#10;&#10;Description automatically generated">
            <a:extLst>
              <a:ext uri="{FF2B5EF4-FFF2-40B4-BE49-F238E27FC236}">
                <a16:creationId xmlns:a16="http://schemas.microsoft.com/office/drawing/2014/main" id="{07579A12-4E32-56CD-92B3-2BF16AE76D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293" y="4006180"/>
            <a:ext cx="1689320" cy="2075976"/>
          </a:xfrm>
          <a:prstGeom prst="rect">
            <a:avLst/>
          </a:prstGeom>
        </p:spPr>
      </p:pic>
      <p:pic>
        <p:nvPicPr>
          <p:cNvPr id="19" name="Picture 18" descr="A black background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E19CEADA-CBCA-57A5-F1AA-4BB7634233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66854" y="3800195"/>
            <a:ext cx="1727098" cy="16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stars&#10;&#10;Description automatically generated">
            <a:extLst>
              <a:ext uri="{FF2B5EF4-FFF2-40B4-BE49-F238E27FC236}">
                <a16:creationId xmlns:a16="http://schemas.microsoft.com/office/drawing/2014/main" id="{A64BD168-1E32-7809-0DA9-2D14986FEC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DD84738-4492-198A-471F-038BBDB26AC8}"/>
              </a:ext>
            </a:extLst>
          </p:cNvPr>
          <p:cNvSpPr txBox="1"/>
          <p:nvPr/>
        </p:nvSpPr>
        <p:spPr>
          <a:xfrm>
            <a:off x="413537" y="205504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7B01A-A9B5-4EE6-09BF-E7EA9796F5FA}"/>
              </a:ext>
            </a:extLst>
          </p:cNvPr>
          <p:cNvSpPr txBox="1"/>
          <p:nvPr/>
        </p:nvSpPr>
        <p:spPr>
          <a:xfrm>
            <a:off x="413537" y="851835"/>
            <a:ext cx="42410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You can add a stamp or sticker to your CREST Passport!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5991606" y="728647"/>
            <a:ext cx="5398173" cy="382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AD871-4369-94F2-71EA-207E93E1B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4370">
            <a:off x="1847278" y="2461677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FDF99C9B-E949-B5B9-4558-9AA50BE9D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5FB3342-844F-9B9B-B195-6F498439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86" y="324756"/>
            <a:ext cx="10944225" cy="15255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the characters...</a:t>
            </a:r>
          </a:p>
        </p:txBody>
      </p:sp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6114A0A8-A5B1-6E6C-8BEB-9D02762432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56" y="2254250"/>
            <a:ext cx="2219622" cy="2219622"/>
          </a:xfrm>
          <a:prstGeom prst="rect">
            <a:avLst/>
          </a:prstGeom>
        </p:spPr>
      </p:pic>
      <p:pic>
        <p:nvPicPr>
          <p:cNvPr id="7" name="Picture 6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F3BE6E5B-F8E0-E179-E01B-2B266B71A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978" y="2237556"/>
            <a:ext cx="2373072" cy="2290673"/>
          </a:xfrm>
          <a:prstGeom prst="rect">
            <a:avLst/>
          </a:prstGeom>
        </p:spPr>
      </p:pic>
      <p:pic>
        <p:nvPicPr>
          <p:cNvPr id="9" name="Picture 8" descr="A cartoon of a child waving&#10;&#10;Description automatically generated">
            <a:extLst>
              <a:ext uri="{FF2B5EF4-FFF2-40B4-BE49-F238E27FC236}">
                <a16:creationId xmlns:a16="http://schemas.microsoft.com/office/drawing/2014/main" id="{64EC2989-54F9-E628-D88B-B2859D0EC6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488309"/>
            <a:ext cx="2373072" cy="3128140"/>
          </a:xfrm>
          <a:prstGeom prst="rect">
            <a:avLst/>
          </a:prstGeom>
        </p:spPr>
      </p:pic>
      <p:pic>
        <p:nvPicPr>
          <p:cNvPr id="17" name="Picture 16" descr="An orange arrow pointing up&#10;&#10;Description automatically generated">
            <a:extLst>
              <a:ext uri="{FF2B5EF4-FFF2-40B4-BE49-F238E27FC236}">
                <a16:creationId xmlns:a16="http://schemas.microsoft.com/office/drawing/2014/main" id="{B4A1A16C-5B93-9CB6-ACA4-2CE1F4FE31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250" y="4132240"/>
            <a:ext cx="566738" cy="5345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C5C55B5-4218-63EC-D55D-A1F622318614}"/>
              </a:ext>
            </a:extLst>
          </p:cNvPr>
          <p:cNvSpPr txBox="1"/>
          <p:nvPr/>
        </p:nvSpPr>
        <p:spPr>
          <a:xfrm>
            <a:off x="5598439" y="4399508"/>
            <a:ext cx="94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BB2C2"/>
                </a:solidFill>
                <a:latin typeface="Gotham Black" panose="02000603040000020004" pitchFamily="2" charset="0"/>
              </a:rPr>
              <a:t>Seren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2CCD80-9C39-52AB-A6F0-A9810839A712}"/>
              </a:ext>
            </a:extLst>
          </p:cNvPr>
          <p:cNvSpPr txBox="1"/>
          <p:nvPr/>
        </p:nvSpPr>
        <p:spPr>
          <a:xfrm rot="21370602">
            <a:off x="8769361" y="4393159"/>
            <a:ext cx="183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BB2C2"/>
                </a:solidFill>
                <a:latin typeface="Gotham Black" panose="02000603040000020004" pitchFamily="2" charset="0"/>
              </a:rPr>
              <a:t>Uncle Astro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771346-4858-A754-7C92-64923142C122}"/>
              </a:ext>
            </a:extLst>
          </p:cNvPr>
          <p:cNvSpPr txBox="1"/>
          <p:nvPr/>
        </p:nvSpPr>
        <p:spPr>
          <a:xfrm rot="21434387">
            <a:off x="8764443" y="4670351"/>
            <a:ext cx="2266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Gotham Book" panose="02000603040000020004" pitchFamily="2" charset="0"/>
              </a:rPr>
              <a:t>Uncle to Cosmic and Gem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9C4F35-985C-D77F-29AB-A3AADAD7301C}"/>
              </a:ext>
            </a:extLst>
          </p:cNvPr>
          <p:cNvSpPr txBox="1"/>
          <p:nvPr/>
        </p:nvSpPr>
        <p:spPr>
          <a:xfrm rot="274547">
            <a:off x="1826538" y="4393158"/>
            <a:ext cx="1177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BB2C2"/>
                </a:solidFill>
                <a:latin typeface="Gotham Black" panose="02000603040000020004" pitchFamily="2" charset="0"/>
              </a:rPr>
              <a:t>Cosmic</a:t>
            </a:r>
          </a:p>
        </p:txBody>
      </p:sp>
      <p:pic>
        <p:nvPicPr>
          <p:cNvPr id="23" name="Picture 22" descr="An orange arrow pointing up&#10;&#10;Description automatically generated">
            <a:extLst>
              <a:ext uri="{FF2B5EF4-FFF2-40B4-BE49-F238E27FC236}">
                <a16:creationId xmlns:a16="http://schemas.microsoft.com/office/drawing/2014/main" id="{64342466-1ADD-0F7A-D87B-704DF2F0B0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2437" y="4091895"/>
            <a:ext cx="524554" cy="524554"/>
          </a:xfrm>
          <a:prstGeom prst="rect">
            <a:avLst/>
          </a:prstGeom>
        </p:spPr>
      </p:pic>
      <p:pic>
        <p:nvPicPr>
          <p:cNvPr id="25" name="Picture 24" descr="An orange arrow pointing up&#10;&#10;Description automatically generated">
            <a:extLst>
              <a:ext uri="{FF2B5EF4-FFF2-40B4-BE49-F238E27FC236}">
                <a16:creationId xmlns:a16="http://schemas.microsoft.com/office/drawing/2014/main" id="{C3562489-4B54-1D87-C966-E6587C28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439" y="4132240"/>
            <a:ext cx="556154" cy="5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4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54E5A3-8085-785F-ADCC-24721A421DE3}"/>
              </a:ext>
            </a:extLst>
          </p:cNvPr>
          <p:cNvSpPr/>
          <p:nvPr/>
        </p:nvSpPr>
        <p:spPr>
          <a:xfrm>
            <a:off x="0" y="0"/>
            <a:ext cx="12187065" cy="6857999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D14C3-ACF6-0C42-E92F-D6B5F099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14" name="Picture 13" descr="A blue oval with black background">
            <a:extLst>
              <a:ext uri="{FF2B5EF4-FFF2-40B4-BE49-F238E27FC236}">
                <a16:creationId xmlns:a16="http://schemas.microsoft.com/office/drawing/2014/main" id="{A553E128-7753-3D61-E115-35FB1A0F1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509" y="1689125"/>
            <a:ext cx="3632192" cy="2310453"/>
          </a:xfrm>
          <a:prstGeom prst="rect">
            <a:avLst/>
          </a:prstGeom>
        </p:spPr>
      </p:pic>
      <p:pic>
        <p:nvPicPr>
          <p:cNvPr id="11" name="Picture 10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CC154215-4C77-E73A-C4F8-527A4C448E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1525" y="2603556"/>
            <a:ext cx="3442145" cy="281583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6ED384-CC61-475B-AF9F-B15FBE7F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33" y="384076"/>
            <a:ext cx="10944225" cy="152558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Cosmic and Seren are in Cosmic’s garden.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B0C253-AD92-94AB-8A04-6FE56F387EA3}"/>
              </a:ext>
            </a:extLst>
          </p:cNvPr>
          <p:cNvSpPr txBox="1"/>
          <p:nvPr/>
        </p:nvSpPr>
        <p:spPr>
          <a:xfrm>
            <a:off x="3355460" y="2277721"/>
            <a:ext cx="29784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on an animal safari!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9D408-3F93-AAC8-B0D4-DEF23BF19BA1}"/>
              </a:ext>
            </a:extLst>
          </p:cNvPr>
          <p:cNvSpPr txBox="1"/>
          <p:nvPr/>
        </p:nvSpPr>
        <p:spPr>
          <a:xfrm>
            <a:off x="6309633" y="3318975"/>
            <a:ext cx="27325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b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with toy animals?</a:t>
            </a:r>
          </a:p>
        </p:txBody>
      </p:sp>
      <p:pic>
        <p:nvPicPr>
          <p:cNvPr id="5" name="Picture 4" descr="A cartoon of a child sitting on a ladder&#10;&#10;Description automatically generated">
            <a:extLst>
              <a:ext uri="{FF2B5EF4-FFF2-40B4-BE49-F238E27FC236}">
                <a16:creationId xmlns:a16="http://schemas.microsoft.com/office/drawing/2014/main" id="{4EEA8FA0-B450-6959-65A7-4529C6AE61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243" y="1708973"/>
            <a:ext cx="5060799" cy="6442364"/>
          </a:xfrm>
          <a:prstGeom prst="rect">
            <a:avLst/>
          </a:prstGeom>
        </p:spPr>
      </p:pic>
      <p:pic>
        <p:nvPicPr>
          <p:cNvPr id="19" name="Picture 18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AF9056A4-DBD5-79C3-9ED0-999E331ED1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4010">
            <a:off x="8141827" y="1402454"/>
            <a:ext cx="2885189" cy="4182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B88416-7704-337A-688B-09E0405E003A}"/>
              </a:ext>
            </a:extLst>
          </p:cNvPr>
          <p:cNvSpPr txBox="1"/>
          <p:nvPr/>
        </p:nvSpPr>
        <p:spPr>
          <a:xfrm>
            <a:off x="5512248" y="5494244"/>
            <a:ext cx="6800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They are trying to think of something to do.</a:t>
            </a:r>
            <a:endParaRPr lang="en-GB" sz="3600" b="1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9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4B026E-DC9E-3687-CEA6-BCC45FDA1434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A screen shot of a video game&#10;&#10;Description automatically generated">
            <a:extLst>
              <a:ext uri="{FF2B5EF4-FFF2-40B4-BE49-F238E27FC236}">
                <a16:creationId xmlns:a16="http://schemas.microsoft.com/office/drawing/2014/main" id="{F811DC48-A782-B0B4-EA82-63F370D72A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4570" y="0"/>
            <a:ext cx="5007429" cy="6858000"/>
          </a:xfrm>
          <a:prstGeom prst="rect">
            <a:avLst/>
          </a:prstGeom>
        </p:spPr>
      </p:pic>
      <p:pic>
        <p:nvPicPr>
          <p:cNvPr id="6" name="Picture 5" descr="A blue oval with black background">
            <a:extLst>
              <a:ext uri="{FF2B5EF4-FFF2-40B4-BE49-F238E27FC236}">
                <a16:creationId xmlns:a16="http://schemas.microsoft.com/office/drawing/2014/main" id="{D0C7710E-A073-27A4-70EE-803753CB68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489" y="701926"/>
            <a:ext cx="4366063" cy="22742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FE562-9C07-CB58-6EB1-4ABA1FC2F797}"/>
              </a:ext>
            </a:extLst>
          </p:cNvPr>
          <p:cNvSpPr txBox="1"/>
          <p:nvPr/>
        </p:nvSpPr>
        <p:spPr>
          <a:xfrm>
            <a:off x="3591502" y="1146548"/>
            <a:ext cx="2876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No, I mean a real animal adventure!</a:t>
            </a:r>
          </a:p>
        </p:txBody>
      </p:sp>
      <p:pic>
        <p:nvPicPr>
          <p:cNvPr id="3" name="Picture 2" descr="A cartoon of a child sitting on a ladder&#10;&#10;Description automatically generated">
            <a:extLst>
              <a:ext uri="{FF2B5EF4-FFF2-40B4-BE49-F238E27FC236}">
                <a16:creationId xmlns:a16="http://schemas.microsoft.com/office/drawing/2014/main" id="{F3BA0E8F-D2E5-813C-8F56-85EFF4DDF5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91938"/>
            <a:ext cx="5060799" cy="4566062"/>
          </a:xfrm>
          <a:prstGeom prst="rect">
            <a:avLst/>
          </a:prstGeom>
        </p:spPr>
      </p:pic>
      <p:pic>
        <p:nvPicPr>
          <p:cNvPr id="5" name="Picture 4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456DAD05-88BF-E753-C079-035A0F891A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2535" y="2383983"/>
            <a:ext cx="2070519" cy="4458151"/>
          </a:xfrm>
          <a:prstGeom prst="rect">
            <a:avLst/>
          </a:prstGeom>
        </p:spPr>
      </p:pic>
      <p:pic>
        <p:nvPicPr>
          <p:cNvPr id="13" name="Picture 12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CC1FB3C4-2DC7-53F6-2E35-153A7C5110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5614" y="3568351"/>
            <a:ext cx="3763653" cy="30788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C6282E-7BAB-8199-AE8C-53ECD78E20AD}"/>
              </a:ext>
            </a:extLst>
          </p:cNvPr>
          <p:cNvSpPr txBox="1"/>
          <p:nvPr/>
        </p:nvSpPr>
        <p:spPr>
          <a:xfrm>
            <a:off x="4379381" y="4462829"/>
            <a:ext cx="27166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can’t see any animals in the garden.</a:t>
            </a:r>
          </a:p>
        </p:txBody>
      </p:sp>
    </p:spTree>
    <p:extLst>
      <p:ext uri="{BB962C8B-B14F-4D97-AF65-F5344CB8AC3E}">
        <p14:creationId xmlns:p14="http://schemas.microsoft.com/office/powerpoint/2010/main" val="377146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7A4DA1-CBF4-338E-1A64-A3CBC2174D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F01A6FB-62D0-BEE7-2EE0-40FA2506E4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 descr="A blue oval with black background">
            <a:extLst>
              <a:ext uri="{FF2B5EF4-FFF2-40B4-BE49-F238E27FC236}">
                <a16:creationId xmlns:a16="http://schemas.microsoft.com/office/drawing/2014/main" id="{8B40F1CA-2D17-E400-C57A-21FC5CA946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210" y="225529"/>
            <a:ext cx="5737021" cy="3921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170EA0-FA74-DCE7-A58B-71DC7F0C458B}"/>
              </a:ext>
            </a:extLst>
          </p:cNvPr>
          <p:cNvSpPr txBox="1"/>
          <p:nvPr/>
        </p:nvSpPr>
        <p:spPr>
          <a:xfrm>
            <a:off x="4664135" y="1021804"/>
            <a:ext cx="42863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 Astro says that there are little animals called minibeasts all around us.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just can’t see them.</a:t>
            </a:r>
          </a:p>
        </p:txBody>
      </p:sp>
      <p:pic>
        <p:nvPicPr>
          <p:cNvPr id="13" name="Picture 12" descr="A cartoon spider with big eyes&#10;&#10;Description automatically generated">
            <a:extLst>
              <a:ext uri="{FF2B5EF4-FFF2-40B4-BE49-F238E27FC236}">
                <a16:creationId xmlns:a16="http://schemas.microsoft.com/office/drawing/2014/main" id="{4BE18AC8-C677-CDCA-7416-A41FC10D08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717" y="224393"/>
            <a:ext cx="1624255" cy="1182498"/>
          </a:xfrm>
          <a:prstGeom prst="rect">
            <a:avLst/>
          </a:prstGeom>
        </p:spPr>
      </p:pic>
      <p:pic>
        <p:nvPicPr>
          <p:cNvPr id="15" name="Picture 14" descr="A screenshot of a video game&#10;&#10;Description automatically generated">
            <a:extLst>
              <a:ext uri="{FF2B5EF4-FFF2-40B4-BE49-F238E27FC236}">
                <a16:creationId xmlns:a16="http://schemas.microsoft.com/office/drawing/2014/main" id="{2CC107C9-B19F-80D1-E061-81706EDF38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3430" y="-3421567"/>
            <a:ext cx="1823659" cy="5280530"/>
          </a:xfrm>
          <a:prstGeom prst="rect">
            <a:avLst/>
          </a:prstGeom>
        </p:spPr>
      </p:pic>
      <p:pic>
        <p:nvPicPr>
          <p:cNvPr id="17" name="Picture 16" descr="A screenshot of a video game&#10;&#10;Description automatically generated">
            <a:extLst>
              <a:ext uri="{FF2B5EF4-FFF2-40B4-BE49-F238E27FC236}">
                <a16:creationId xmlns:a16="http://schemas.microsoft.com/office/drawing/2014/main" id="{46176B47-DA59-8EE9-EB7D-05477607E64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1819" y="1790920"/>
            <a:ext cx="981856" cy="7964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8CB6C8-A185-661E-0A97-7813594C19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4234" y="5105488"/>
            <a:ext cx="1476530" cy="1263370"/>
          </a:xfrm>
          <a:prstGeom prst="rect">
            <a:avLst/>
          </a:prstGeom>
        </p:spPr>
      </p:pic>
      <p:pic>
        <p:nvPicPr>
          <p:cNvPr id="4" name="Picture 3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A85F75C0-32E9-C540-3024-618EA94DA07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424" y="3838977"/>
            <a:ext cx="3763653" cy="3078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6B768B-4EA3-4A6E-0238-5CCF7920012C}"/>
              </a:ext>
            </a:extLst>
          </p:cNvPr>
          <p:cNvSpPr txBox="1"/>
          <p:nvPr/>
        </p:nvSpPr>
        <p:spPr>
          <a:xfrm>
            <a:off x="6649608" y="4613228"/>
            <a:ext cx="27166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see if Uncle Astro can help us find them.</a:t>
            </a:r>
          </a:p>
        </p:txBody>
      </p:sp>
      <p:pic>
        <p:nvPicPr>
          <p:cNvPr id="7" name="Picture 6" descr="A cartoon of a child wearing headphones and holding a magnifying glass&#10;&#10;Description automatically generated">
            <a:extLst>
              <a:ext uri="{FF2B5EF4-FFF2-40B4-BE49-F238E27FC236}">
                <a16:creationId xmlns:a16="http://schemas.microsoft.com/office/drawing/2014/main" id="{475417D9-FEF3-CB60-ADC1-05F5C10915E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898" y="2587362"/>
            <a:ext cx="1961755" cy="4374714"/>
          </a:xfrm>
          <a:prstGeom prst="rect">
            <a:avLst/>
          </a:prstGeom>
        </p:spPr>
      </p:pic>
      <p:pic>
        <p:nvPicPr>
          <p:cNvPr id="11" name="Picture 10" descr="A cartoon of a child with glasses and a green shirt&#10;&#10;Description automatically generated">
            <a:extLst>
              <a:ext uri="{FF2B5EF4-FFF2-40B4-BE49-F238E27FC236}">
                <a16:creationId xmlns:a16="http://schemas.microsoft.com/office/drawing/2014/main" id="{32D82921-2F4F-E7C1-B42A-3A84E0B962F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209" y="2746110"/>
            <a:ext cx="2249542" cy="4019815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DC91-BBCE-C474-DCA0-4896CB9944A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35806" y="65010"/>
            <a:ext cx="11651533" cy="672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6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3FA461-0092-AF08-88C5-23C31096D7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F197D781-4626-9A2F-4CCC-0887139D3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67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artoon of a child&#10;&#10;Description automatically generated">
            <a:extLst>
              <a:ext uri="{FF2B5EF4-FFF2-40B4-BE49-F238E27FC236}">
                <a16:creationId xmlns:a16="http://schemas.microsoft.com/office/drawing/2014/main" id="{64D269EE-CAEB-9994-903B-5991D6C2B9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338" y="1564141"/>
            <a:ext cx="3338395" cy="29118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A6ED384-CC61-475B-AF9F-B15FBE7F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will Uncle Astro tell Cosmic and Seren to look?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9170669" y="4716646"/>
            <a:ext cx="275156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do you think?</a:t>
            </a:r>
          </a:p>
        </p:txBody>
      </p:sp>
      <p:pic>
        <p:nvPicPr>
          <p:cNvPr id="15" name="Picture 14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6353BE3B-141C-7395-037B-C1473B51D1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49532" flipH="1">
            <a:off x="5202609" y="3444398"/>
            <a:ext cx="4178272" cy="3384486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66F59495-4264-5984-9415-B475C05ADB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0285" y="3139417"/>
            <a:ext cx="265257" cy="768069"/>
          </a:xfrm>
          <a:prstGeom prst="rect">
            <a:avLst/>
          </a:prstGeom>
        </p:spPr>
      </p:pic>
      <p:pic>
        <p:nvPicPr>
          <p:cNvPr id="9" name="Picture 8" descr="A blue oval with black background">
            <a:extLst>
              <a:ext uri="{FF2B5EF4-FFF2-40B4-BE49-F238E27FC236}">
                <a16:creationId xmlns:a16="http://schemas.microsoft.com/office/drawing/2014/main" id="{73E62389-E8F0-960C-6DDF-375F9139F6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95861" y="1050356"/>
            <a:ext cx="4361200" cy="25563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EF0ABA-0EC4-3C2E-2A22-9FF318DB5EDB}"/>
              </a:ext>
            </a:extLst>
          </p:cNvPr>
          <p:cNvSpPr txBox="1"/>
          <p:nvPr/>
        </p:nvSpPr>
        <p:spPr>
          <a:xfrm>
            <a:off x="5587300" y="1479514"/>
            <a:ext cx="34592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we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find the minibeasts under logs and stones.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4B574-89E8-0548-33CD-0E91A10E172C}"/>
              </a:ext>
            </a:extLst>
          </p:cNvPr>
          <p:cNvSpPr txBox="1"/>
          <p:nvPr/>
        </p:nvSpPr>
        <p:spPr>
          <a:xfrm>
            <a:off x="5651057" y="4332298"/>
            <a:ext cx="31432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think we will need to look in trees and on the top of walls.</a:t>
            </a:r>
          </a:p>
        </p:txBody>
      </p:sp>
      <p:pic>
        <p:nvPicPr>
          <p:cNvPr id="2" name="Picture 1" descr="A cartoon of a child with headphones&#10;&#10;Description automatically generated">
            <a:extLst>
              <a:ext uri="{FF2B5EF4-FFF2-40B4-BE49-F238E27FC236}">
                <a16:creationId xmlns:a16="http://schemas.microsoft.com/office/drawing/2014/main" id="{70EE19C6-5DF1-5621-D79F-A9CF6B0A3C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6" t="36187" r="40395" b="44165"/>
          <a:stretch/>
        </p:blipFill>
        <p:spPr bwMode="auto">
          <a:xfrm flipH="1">
            <a:off x="3131756" y="3498112"/>
            <a:ext cx="2196703" cy="3359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A cartoon of a child&#10;&#10;Description automatically generated">
            <a:extLst>
              <a:ext uri="{FF2B5EF4-FFF2-40B4-BE49-F238E27FC236}">
                <a16:creationId xmlns:a16="http://schemas.microsoft.com/office/drawing/2014/main" id="{F4F6EF2C-1F0A-83CE-6D9C-42A4C00F8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9" y="1371599"/>
            <a:ext cx="3221901" cy="57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0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0E6ACA-0EF4-B902-05F7-B6B277709499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BB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09A9DE93-FA35-349B-9F60-87FB020485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4476D102-021C-D056-8A2D-75FD3546C326}"/>
              </a:ext>
            </a:extLst>
          </p:cNvPr>
          <p:cNvSpPr txBox="1"/>
          <p:nvPr/>
        </p:nvSpPr>
        <p:spPr>
          <a:xfrm>
            <a:off x="522977" y="170397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 are going on a minibeast hunt!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A3557EF1-3564-6DB0-1507-3C5E008F156F}"/>
              </a:ext>
            </a:extLst>
          </p:cNvPr>
          <p:cNvSpPr txBox="1"/>
          <p:nvPr/>
        </p:nvSpPr>
        <p:spPr>
          <a:xfrm>
            <a:off x="3571118" y="5214333"/>
            <a:ext cx="8200533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 will we look for minibeasts?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will we stay safe?</a:t>
            </a:r>
          </a:p>
        </p:txBody>
      </p:sp>
      <p:pic>
        <p:nvPicPr>
          <p:cNvPr id="11" name="Picture 10" descr="A picture containing tree, outdoor, grass, plant&#10;&#10;Description automatically generated">
            <a:extLst>
              <a:ext uri="{FF2B5EF4-FFF2-40B4-BE49-F238E27FC236}">
                <a16:creationId xmlns:a16="http://schemas.microsoft.com/office/drawing/2014/main" id="{7B74CB39-BD24-6F93-591D-A80ED3CB61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7054" y="1858963"/>
            <a:ext cx="2328584" cy="3108514"/>
          </a:xfrm>
          <a:prstGeom prst="rect">
            <a:avLst/>
          </a:prstGeom>
        </p:spPr>
      </p:pic>
      <p:pic>
        <p:nvPicPr>
          <p:cNvPr id="12" name="Picture 11" descr="A small pond with a dock and grass&#10;&#10;Description automatically generated">
            <a:extLst>
              <a:ext uri="{FF2B5EF4-FFF2-40B4-BE49-F238E27FC236}">
                <a16:creationId xmlns:a16="http://schemas.microsoft.com/office/drawing/2014/main" id="{F2FEBEB9-D504-1DE7-FDFC-9A9621FC29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363" y="2229598"/>
            <a:ext cx="3062569" cy="2367244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92E0A4-90A8-DF49-4673-AA01177730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47" y="1021278"/>
            <a:ext cx="2081566" cy="14161325"/>
          </a:xfrm>
          <a:prstGeom prst="rect">
            <a:avLst/>
          </a:prstGeom>
        </p:spPr>
      </p:pic>
      <p:pic>
        <p:nvPicPr>
          <p:cNvPr id="14" name="Picture 13" descr="A green leaves on a black background&#10;&#10;Description automatically generated">
            <a:extLst>
              <a:ext uri="{FF2B5EF4-FFF2-40B4-BE49-F238E27FC236}">
                <a16:creationId xmlns:a16="http://schemas.microsoft.com/office/drawing/2014/main" id="{C25DFF1F-8FAE-7B3D-290A-9CFA390A16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839" y="333375"/>
            <a:ext cx="1469287" cy="1597231"/>
          </a:xfrm>
          <a:prstGeom prst="rect">
            <a:avLst/>
          </a:prstGeom>
        </p:spPr>
      </p:pic>
      <p:pic>
        <p:nvPicPr>
          <p:cNvPr id="17" name="Picture 16" descr="A cartoon of a child wearing headphones&#10;&#10;Description automatically generated">
            <a:extLst>
              <a:ext uri="{FF2B5EF4-FFF2-40B4-BE49-F238E27FC236}">
                <a16:creationId xmlns:a16="http://schemas.microsoft.com/office/drawing/2014/main" id="{68C8C9BC-C998-1431-00A8-B49F520051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312743">
            <a:off x="9742811" y="1938766"/>
            <a:ext cx="7383398" cy="74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0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BF6A624E-8C8E-B0C0-8C6C-53E184B82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57565E1-E247-534C-59E9-0DF2D67B6670}"/>
              </a:ext>
            </a:extLst>
          </p:cNvPr>
          <p:cNvSpPr txBox="1"/>
          <p:nvPr/>
        </p:nvSpPr>
        <p:spPr>
          <a:xfrm>
            <a:off x="376811" y="159199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Collecting minibeasts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F0C26E86-D631-250A-C66A-1C8573586A64}"/>
              </a:ext>
            </a:extLst>
          </p:cNvPr>
          <p:cNvSpPr txBox="1"/>
          <p:nvPr/>
        </p:nvSpPr>
        <p:spPr>
          <a:xfrm>
            <a:off x="376811" y="5748339"/>
            <a:ext cx="1086803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will we make sure we don't harm</a:t>
            </a:r>
            <a:r>
              <a:rPr lang="en-US" sz="3200" dirty="0">
                <a:solidFill>
                  <a:srgbClr val="25A0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them?</a:t>
            </a:r>
            <a:endParaRPr lang="en-GB" sz="3200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Picture 9" descr="A green plastic toy with a clear plastic handle&#10;&#10;Description automatically generated with medium confidence">
            <a:extLst>
              <a:ext uri="{FF2B5EF4-FFF2-40B4-BE49-F238E27FC236}">
                <a16:creationId xmlns:a16="http://schemas.microsoft.com/office/drawing/2014/main" id="{6C73FD0C-FF2B-D8D0-3DA4-5B8C68F98D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72" y="1920199"/>
            <a:ext cx="3087221" cy="1596839"/>
          </a:xfrm>
          <a:prstGeom prst="rect">
            <a:avLst/>
          </a:prstGeom>
        </p:spPr>
      </p:pic>
      <p:pic>
        <p:nvPicPr>
          <p:cNvPr id="15" name="Picture 14" descr="7006 - 6 Well Paint Palette">
            <a:extLst>
              <a:ext uri="{FF2B5EF4-FFF2-40B4-BE49-F238E27FC236}">
                <a16:creationId xmlns:a16="http://schemas.microsoft.com/office/drawing/2014/main" id="{C37BDA99-8E80-BDAE-98C5-A9E35D23C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2731" y="2532022"/>
            <a:ext cx="3078256" cy="1629336"/>
          </a:xfrm>
          <a:prstGeom prst="rect">
            <a:avLst/>
          </a:prstGeom>
        </p:spPr>
      </p:pic>
      <p:pic>
        <p:nvPicPr>
          <p:cNvPr id="6" name="Picture 5" descr="A paint brush and a round object&#10;&#10;Description automatically generated">
            <a:extLst>
              <a:ext uri="{FF2B5EF4-FFF2-40B4-BE49-F238E27FC236}">
                <a16:creationId xmlns:a16="http://schemas.microsoft.com/office/drawing/2014/main" id="{341F0471-5F10-873C-1FD7-501933F014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1064520">
            <a:off x="8587869" y="-46033"/>
            <a:ext cx="2721167" cy="4056453"/>
          </a:xfrm>
          <a:prstGeom prst="rect">
            <a:avLst/>
          </a:prstGeom>
        </p:spPr>
      </p:pic>
      <p:pic>
        <p:nvPicPr>
          <p:cNvPr id="8" name="Picture 7" descr="A paint brush and a round object&#10;&#10;Description automatically generated">
            <a:extLst>
              <a:ext uri="{FF2B5EF4-FFF2-40B4-BE49-F238E27FC236}">
                <a16:creationId xmlns:a16="http://schemas.microsoft.com/office/drawing/2014/main" id="{D2D7F839-BBFD-E410-401B-485440A9F8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65870" y="4423364"/>
            <a:ext cx="1954828" cy="1804701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F4BAD2B-0DDD-AD1A-332E-4B6FB36AAB8B}"/>
              </a:ext>
            </a:extLst>
          </p:cNvPr>
          <p:cNvSpPr/>
          <p:nvPr/>
        </p:nvSpPr>
        <p:spPr>
          <a:xfrm>
            <a:off x="6259309" y="4002252"/>
            <a:ext cx="1549491" cy="154949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5EACDC5-FF20-1B06-89C8-8B05BDC23DBA}"/>
              </a:ext>
            </a:extLst>
          </p:cNvPr>
          <p:cNvSpPr/>
          <p:nvPr/>
        </p:nvSpPr>
        <p:spPr>
          <a:xfrm>
            <a:off x="3753588" y="4003573"/>
            <a:ext cx="1549491" cy="1549491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B088D2-FA51-4134-379E-750B35348304}"/>
              </a:ext>
            </a:extLst>
          </p:cNvPr>
          <p:cNvSpPr/>
          <p:nvPr/>
        </p:nvSpPr>
        <p:spPr>
          <a:xfrm>
            <a:off x="1182669" y="3945109"/>
            <a:ext cx="1549491" cy="1549491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02D58E-EBA1-7180-7DC2-3D6B57E56B08}"/>
              </a:ext>
            </a:extLst>
          </p:cNvPr>
          <p:cNvSpPr/>
          <p:nvPr/>
        </p:nvSpPr>
        <p:spPr>
          <a:xfrm>
            <a:off x="5484564" y="1598053"/>
            <a:ext cx="1549491" cy="1549491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A screenshot of a video game&#10;&#10;Description automatically generated">
            <a:extLst>
              <a:ext uri="{FF2B5EF4-FFF2-40B4-BE49-F238E27FC236}">
                <a16:creationId xmlns:a16="http://schemas.microsoft.com/office/drawing/2014/main" id="{6712DB75-ABE2-3A50-73EC-47A6151A5A0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5679" y="5272428"/>
            <a:ext cx="457200" cy="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5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F564A9-9BF8-284B-61D3-01E8B4BFBE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black hill with stars&#10;&#10;Description automatically generated">
            <a:extLst>
              <a:ext uri="{FF2B5EF4-FFF2-40B4-BE49-F238E27FC236}">
                <a16:creationId xmlns:a16="http://schemas.microsoft.com/office/drawing/2014/main" id="{C1CD9F3D-DB7E-9DC6-FA3A-FBCC8FE3E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8A27D6-5949-363B-97B7-6A6591DCDFC8}"/>
              </a:ext>
            </a:extLst>
          </p:cNvPr>
          <p:cNvSpPr txBox="1"/>
          <p:nvPr/>
        </p:nvSpPr>
        <p:spPr>
          <a:xfrm>
            <a:off x="490105" y="165915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Looking at the minibeasts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AD56C8F1-43BF-BDD1-F265-A11242D586C1}"/>
              </a:ext>
            </a:extLst>
          </p:cNvPr>
          <p:cNvSpPr txBox="1"/>
          <p:nvPr/>
        </p:nvSpPr>
        <p:spPr>
          <a:xfrm>
            <a:off x="247656" y="6023569"/>
            <a:ext cx="107004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 you know what any of the minibeasts are called?</a:t>
            </a:r>
            <a:endParaRPr lang="en-GB" sz="3200" dirty="0">
              <a:solidFill>
                <a:srgbClr val="158F9D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" name="Picture 3" descr="A purple oval object with a black background&#10;&#10;Description automatically generated">
            <a:extLst>
              <a:ext uri="{FF2B5EF4-FFF2-40B4-BE49-F238E27FC236}">
                <a16:creationId xmlns:a16="http://schemas.microsoft.com/office/drawing/2014/main" id="{D0B1A2EB-4D9E-09E7-A478-991FC4BBA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49532" flipH="1">
            <a:off x="2413774" y="1641712"/>
            <a:ext cx="3849084" cy="35064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7C4A0-3A45-AB2C-881F-302D0C835FB9}"/>
              </a:ext>
            </a:extLst>
          </p:cNvPr>
          <p:cNvSpPr txBox="1"/>
          <p:nvPr/>
        </p:nvSpPr>
        <p:spPr>
          <a:xfrm>
            <a:off x="2790006" y="2697901"/>
            <a:ext cx="298664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magnifying glass makes things look bigger!</a:t>
            </a:r>
          </a:p>
        </p:txBody>
      </p:sp>
      <p:pic>
        <p:nvPicPr>
          <p:cNvPr id="14" name="Picture 13" descr="A yellow speech bubble with black background&#10;&#10;Description automatically generated">
            <a:extLst>
              <a:ext uri="{FF2B5EF4-FFF2-40B4-BE49-F238E27FC236}">
                <a16:creationId xmlns:a16="http://schemas.microsoft.com/office/drawing/2014/main" id="{55967D4F-7FA1-9769-3013-FE7E4744CA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453" y="1705353"/>
            <a:ext cx="4098636" cy="2906806"/>
          </a:xfrm>
          <a:prstGeom prst="rect">
            <a:avLst/>
          </a:prstGeom>
        </p:spPr>
      </p:pic>
      <p:pic>
        <p:nvPicPr>
          <p:cNvPr id="12" name="Picture 11" descr="A drawing of objects on a black background&#10;&#10;Description automatically generated">
            <a:extLst>
              <a:ext uri="{FF2B5EF4-FFF2-40B4-BE49-F238E27FC236}">
                <a16:creationId xmlns:a16="http://schemas.microsoft.com/office/drawing/2014/main" id="{6CB558C7-6330-CFA2-2442-4F2EF7B8B3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2335" y="3995503"/>
            <a:ext cx="1588436" cy="14773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AF5264-61E2-DDCA-9BD4-9E6626633D6B}"/>
              </a:ext>
            </a:extLst>
          </p:cNvPr>
          <p:cNvSpPr txBox="1"/>
          <p:nvPr/>
        </p:nvSpPr>
        <p:spPr>
          <a:xfrm>
            <a:off x="6554815" y="2179621"/>
            <a:ext cx="322031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could draw the minibeasts that you find or take photos of them!</a:t>
            </a:r>
          </a:p>
        </p:txBody>
      </p:sp>
      <p:pic>
        <p:nvPicPr>
          <p:cNvPr id="7" name="Picture 6" descr="A cartoon of a child&#10;&#10;Description automatically generated">
            <a:extLst>
              <a:ext uri="{FF2B5EF4-FFF2-40B4-BE49-F238E27FC236}">
                <a16:creationId xmlns:a16="http://schemas.microsoft.com/office/drawing/2014/main" id="{260744B3-A1CA-B25C-CC5A-18361561B9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837"/>
          <a:stretch/>
        </p:blipFill>
        <p:spPr>
          <a:xfrm>
            <a:off x="9446631" y="3605842"/>
            <a:ext cx="2742902" cy="2911899"/>
          </a:xfrm>
          <a:prstGeom prst="rect">
            <a:avLst/>
          </a:prstGeom>
        </p:spPr>
      </p:pic>
      <p:pic>
        <p:nvPicPr>
          <p:cNvPr id="10" name="Picture 9" descr="A cartoon spider with big eyes&#10;&#10;Description automatically generated">
            <a:extLst>
              <a:ext uri="{FF2B5EF4-FFF2-40B4-BE49-F238E27FC236}">
                <a16:creationId xmlns:a16="http://schemas.microsoft.com/office/drawing/2014/main" id="{D6F46215-37CD-FD16-1596-D1F971D77C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509" y="5562946"/>
            <a:ext cx="490833" cy="357338"/>
          </a:xfrm>
          <a:prstGeom prst="rect">
            <a:avLst/>
          </a:prstGeom>
        </p:spPr>
      </p:pic>
      <p:pic>
        <p:nvPicPr>
          <p:cNvPr id="13" name="Picture 12" descr="A cartoon of a child with headphones&#10;&#10;Description automatically generated">
            <a:extLst>
              <a:ext uri="{FF2B5EF4-FFF2-40B4-BE49-F238E27FC236}">
                <a16:creationId xmlns:a16="http://schemas.microsoft.com/office/drawing/2014/main" id="{66D94CFF-076C-F5AB-04B3-44B492C5CE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6" t="36187" r="40395" b="36320"/>
          <a:stretch/>
        </p:blipFill>
        <p:spPr bwMode="auto">
          <a:xfrm flipH="1">
            <a:off x="250097" y="856482"/>
            <a:ext cx="2217963" cy="47469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8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690608-96DD-4A38-AD3D-AF281CF64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F81005-6522-4423-957E-6187B9F87489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  <ds:schemaRef ds:uri="5888dc7e-574f-412b-b0c1-d1272ceede5a"/>
    <ds:schemaRef ds:uri="http://www.w3.org/XML/1998/namespace"/>
    <ds:schemaRef ds:uri="f35cf21f-4c90-4c31-b2be-962ed3f04f1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BSA12236 - CREST Discovery - Teacher Powerpoint Presentation v1.2 Template</Template>
  <TotalTime>0</TotalTime>
  <Words>296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Gotham Book</vt:lpstr>
      <vt:lpstr>Gotham Black</vt:lpstr>
      <vt:lpstr>Calibri</vt:lpstr>
      <vt:lpstr>Gotham</vt:lpstr>
      <vt:lpstr>Office Theme</vt:lpstr>
      <vt:lpstr>Animal Adventure</vt:lpstr>
      <vt:lpstr>Meet the characters...</vt:lpstr>
      <vt:lpstr>Cosmic and Seren are in Cosmic’s garden.  </vt:lpstr>
      <vt:lpstr>PowerPoint Presentation</vt:lpstr>
      <vt:lpstr>PowerPoint Presentation</vt:lpstr>
      <vt:lpstr>Where will Uncle Astro tell Cosmic and Seren to look?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516</cp:revision>
  <dcterms:created xsi:type="dcterms:W3CDTF">2019-08-14T13:00:38Z</dcterms:created>
  <dcterms:modified xsi:type="dcterms:W3CDTF">2025-05-01T14:42:12Z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