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15"/>
  </p:notesMasterIdLst>
  <p:handoutMasterIdLst>
    <p:handoutMasterId r:id="rId16"/>
  </p:handoutMasterIdLst>
  <p:sldIdLst>
    <p:sldId id="258" r:id="rId5"/>
    <p:sldId id="266" r:id="rId6"/>
    <p:sldId id="314" r:id="rId7"/>
    <p:sldId id="309" r:id="rId8"/>
    <p:sldId id="310" r:id="rId9"/>
    <p:sldId id="308" r:id="rId10"/>
    <p:sldId id="311" r:id="rId11"/>
    <p:sldId id="312" r:id="rId12"/>
    <p:sldId id="313" r:id="rId13"/>
    <p:sldId id="271" r:id="rId14"/>
  </p:sldIdLst>
  <p:sldSz cx="12192000" cy="6858000"/>
  <p:notesSz cx="6858000" cy="3267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27F323-5520-541B-2E15-DB041A5036B9}" name="Violet Yang" initials="VY" userId="S::violet.yang@britishscienceassociation.org::27c1502a-8220-4b95-bf72-a46c7c47311a" providerId="AD"/>
  <p188:author id="{78F943E7-06CF-4CBA-A914-06A8848C6FAC}" name="Catherine Davies" initials="CD" userId="S::Catherine.Davies@britishscienceassociation.org::f51976df-a8d3-425f-8a5f-de491c99576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na Cudmore" initials="LC" lastIdx="3" clrIdx="0">
    <p:extLst>
      <p:ext uri="{19B8F6BF-5375-455C-9EA6-DF929625EA0E}">
        <p15:presenceInfo xmlns:p15="http://schemas.microsoft.com/office/powerpoint/2012/main" userId="S::lorna.cudmore@britishscienceassociation.org::0bf892ff-27d3-4180-8f38-d704c1c17c58" providerId="AD"/>
      </p:ext>
    </p:extLst>
  </p:cmAuthor>
  <p:cmAuthor id="2" name="Louise Ogden" initials="LO" lastIdx="3" clrIdx="1">
    <p:extLst>
      <p:ext uri="{19B8F6BF-5375-455C-9EA6-DF929625EA0E}">
        <p15:presenceInfo xmlns:p15="http://schemas.microsoft.com/office/powerpoint/2012/main" userId="S::Louise.Ogden@britishscienceassociation.org::9d6f61be-65af-4d11-9108-205d6465526c" providerId="AD"/>
      </p:ext>
    </p:extLst>
  </p:cmAuthor>
  <p:cmAuthor id="3" name="Caitlin Brown" initials="CB" lastIdx="2" clrIdx="2">
    <p:extLst>
      <p:ext uri="{19B8F6BF-5375-455C-9EA6-DF929625EA0E}">
        <p15:presenceInfo xmlns:p15="http://schemas.microsoft.com/office/powerpoint/2012/main" userId="S::caitlin.brown@britishscienceassociation.org::708ad47e-022a-41cd-a974-46d266dc19fc" providerId="AD"/>
      </p:ext>
    </p:extLst>
  </p:cmAuthor>
  <p:cmAuthor id="4" name="Philipps, Olivia" initials="PO" lastIdx="3" clrIdx="3">
    <p:extLst>
      <p:ext uri="{19B8F6BF-5375-455C-9EA6-DF929625EA0E}">
        <p15:presenceInfo xmlns:p15="http://schemas.microsoft.com/office/powerpoint/2012/main" userId="S::Olivia.Philipps@royalsociety.org::270c04b6-1c7b-4417-b39e-a8a291d879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2C1"/>
    <a:srgbClr val="438987"/>
    <a:srgbClr val="53A9A7"/>
    <a:srgbClr val="F3F9F9"/>
    <a:srgbClr val="158F9D"/>
    <a:srgbClr val="EAEDB3"/>
    <a:srgbClr val="FBF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Davies" userId="f51976df-a8d3-425f-8a5f-de491c995764" providerId="ADAL" clId="{31787FBE-191D-4731-BD40-7E08F33B7A91}"/>
    <pc:docChg chg="modSld">
      <pc:chgData name="Catherine Davies" userId="f51976df-a8d3-425f-8a5f-de491c995764" providerId="ADAL" clId="{31787FBE-191D-4731-BD40-7E08F33B7A91}" dt="2025-05-01T12:50:17.939" v="0" actId="20577"/>
      <pc:docMkLst>
        <pc:docMk/>
      </pc:docMkLst>
      <pc:sldChg chg="modSp mod">
        <pc:chgData name="Catherine Davies" userId="f51976df-a8d3-425f-8a5f-de491c995764" providerId="ADAL" clId="{31787FBE-191D-4731-BD40-7E08F33B7A91}" dt="2025-05-01T12:50:17.939" v="0" actId="20577"/>
        <pc:sldMkLst>
          <pc:docMk/>
          <pc:sldMk cId="2572413969" sldId="271"/>
        </pc:sldMkLst>
        <pc:spChg chg="mod">
          <ac:chgData name="Catherine Davies" userId="f51976df-a8d3-425f-8a5f-de491c995764" providerId="ADAL" clId="{31787FBE-191D-4731-BD40-7E08F33B7A91}" dt="2025-05-01T12:50:17.939" v="0" actId="20577"/>
          <ac:spMkLst>
            <pc:docMk/>
            <pc:sldMk cId="2572413969" sldId="271"/>
            <ac:spMk id="14" creationId="{FA17B01A-A9B5-4EE6-09BF-E7EA9796F5F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0DB10E-CA14-44E7-81FE-4114B47045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163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D6C03-8A6A-497C-81DA-47BAB37E97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163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446EC-C453-47CC-9EFB-534BDACCC5EC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8C0A6-0EA3-4210-8F5C-29F11C5D4C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3103563"/>
            <a:ext cx="2971800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7F5DB-4F34-4BE4-98AF-BC528B7F01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3103563"/>
            <a:ext cx="2971800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CDFA-4504-40E5-8220-1B1C811D6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761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CBEDA-1BFF-4199-A772-B7835792E5AA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85FC9-EBD8-4975-80AA-76C4FB3CA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38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1pPr>
    <a:lvl2pPr marL="293248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2pPr>
    <a:lvl3pPr marL="586496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3pPr>
    <a:lvl4pPr marL="879744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4pPr>
    <a:lvl5pPr marL="1172992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5pPr>
    <a:lvl6pPr marL="1466240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6pPr>
    <a:lvl7pPr marL="1759488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7pPr>
    <a:lvl8pPr marL="2052737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8pPr>
    <a:lvl9pPr marL="2345985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5FC9-EBD8-4975-80AA-76C4FB3CA3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7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07BB212B-EC41-7FB8-93E0-468EA49C9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6" cy="659764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4F54D60A-A4FA-C0B9-74F8-40735D35E8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45" y="-37121"/>
            <a:ext cx="3702764" cy="17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3F4C8-4195-6F1D-4009-AF34129ED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825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3F4C8-4195-6F1D-4009-AF34129ED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4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1647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667F81-EDC5-5D48-7C1E-4D21EBEDD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BD609A-73D5-87AA-FBF9-97794CB3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29837D-0410-467D-B10A-FC3C90FD0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870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2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AD7718-8C79-93B6-2D14-A632CD426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BD609A-73D5-87AA-FBF9-97794CB3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29837D-0410-467D-B10A-FC3C90FD0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737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7487D-CC3F-4122-86C0-ACAF8EB575B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EDCB8-899A-6A87-EBB2-32FA39610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-1924"/>
            <a:ext cx="12187065" cy="6857999"/>
          </a:xfrm>
          <a:prstGeom prst="rect">
            <a:avLst/>
          </a:prstGeom>
        </p:spPr>
      </p:pic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736E8E6-D05F-32A2-E276-4B465AE944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1F6591-7947-9CA2-C313-4333E0719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3079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7784F4-ECF3-5760-2408-9F826B3EB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5CB0B276-1952-505B-D4B8-1940735282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C0135A-BEC1-4C81-9C9C-4C932C3103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3BFDBE-25B0-71D4-EA8B-E4608C8D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000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A82426C-2696-98E7-A913-1C623E2245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41DFFE-46DC-68ED-28C7-0B8673BFA7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861C39-78DA-4240-919C-3FDED3F73B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0A4469-8BAF-FADE-4AB3-33DFF8B9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628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407943C-EA73-11C9-71E9-DFE703F84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921A6B45-7D1E-CE14-F42C-249F88A342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264261-B708-DB19-0281-6D604A21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5" name="Picture 14" descr="A screenshot of a cartoon of a child and a child&#10;&#10;Description automatically generated">
            <a:extLst>
              <a:ext uri="{FF2B5EF4-FFF2-40B4-BE49-F238E27FC236}">
                <a16:creationId xmlns:a16="http://schemas.microsoft.com/office/drawing/2014/main" id="{02611084-E596-2841-9194-DFC07C2AEC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190" y="1482874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17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7AE0DD4-D38D-DF42-A3EE-D27AD1FF12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B9C327-3F77-D5E2-5960-0BF708797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9F0209-49E6-D95E-0E32-6A713DA0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918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FA6A-9E62-4510-AC18-ECF8D93F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30927"/>
            <a:ext cx="10944226" cy="643631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D7673-9889-4C96-883A-5B298999FC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888" y="1300163"/>
            <a:ext cx="10944225" cy="5008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94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07BB212B-EC41-7FB8-93E0-468EA49C9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6" cy="659764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D4415-9857-1A39-53D0-DC18916FB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3182" y="3756072"/>
            <a:ext cx="3023883" cy="2552653"/>
          </a:xfrm>
          <a:prstGeom prst="rect">
            <a:avLst/>
          </a:prstGeom>
        </p:spPr>
      </p:pic>
      <p:pic>
        <p:nvPicPr>
          <p:cNvPr id="7" name="Picture 6" descr="A cartoon of a ladybug and a worm&#10;&#10;Description automatically generated">
            <a:extLst>
              <a:ext uri="{FF2B5EF4-FFF2-40B4-BE49-F238E27FC236}">
                <a16:creationId xmlns:a16="http://schemas.microsoft.com/office/drawing/2014/main" id="{0BBE6292-6897-5CCA-70E4-DF4323318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882" y="411163"/>
            <a:ext cx="2208118" cy="2325688"/>
          </a:xfrm>
          <a:prstGeom prst="rect">
            <a:avLst/>
          </a:prstGeom>
        </p:spPr>
      </p:pic>
      <p:pic>
        <p:nvPicPr>
          <p:cNvPr id="9" name="Picture 8" descr="A cartoon of a ladybug and a worm&#10;&#10;Description automatically generated">
            <a:extLst>
              <a:ext uri="{FF2B5EF4-FFF2-40B4-BE49-F238E27FC236}">
                <a16:creationId xmlns:a16="http://schemas.microsoft.com/office/drawing/2014/main" id="{37C17F82-E2ED-68D8-DA97-BE17EB198B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3804" y="3135585"/>
            <a:ext cx="1425840" cy="1240975"/>
          </a:xfrm>
          <a:prstGeom prst="rect">
            <a:avLst/>
          </a:prstGeom>
        </p:spPr>
      </p:pic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4984467C-C25D-FC15-171F-C730C6A7CC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45" y="-37121"/>
            <a:ext cx="3702764" cy="17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42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2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7539CF-110C-FE25-C397-74822898307B}"/>
              </a:ext>
            </a:extLst>
          </p:cNvPr>
          <p:cNvSpPr/>
          <p:nvPr userDrawn="1"/>
        </p:nvSpPr>
        <p:spPr>
          <a:xfrm>
            <a:off x="0" y="-1924"/>
            <a:ext cx="12211050" cy="68599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D7718-8C79-93B6-2D14-A632CD426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BD609A-73D5-87AA-FBF9-97794CB3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29837D-0410-467D-B10A-FC3C90FD0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78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1FB9A8-8008-6394-6296-A039CF05CA41}"/>
              </a:ext>
            </a:extLst>
          </p:cNvPr>
          <p:cNvSpPr/>
          <p:nvPr userDrawn="1"/>
        </p:nvSpPr>
        <p:spPr>
          <a:xfrm>
            <a:off x="0" y="-1924"/>
            <a:ext cx="12192000" cy="6859924"/>
          </a:xfrm>
          <a:prstGeom prst="rect">
            <a:avLst/>
          </a:prstGeom>
          <a:solidFill>
            <a:srgbClr val="5BB2C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7AE0DD4-D38D-DF42-A3EE-D27AD1FF12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B9C327-3F77-D5E2-5960-0BF708797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9F0209-49E6-D95E-0E32-6A713DA0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8766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blue and white background with yellow stars&#10;&#10;Description automatically generated">
            <a:extLst>
              <a:ext uri="{FF2B5EF4-FFF2-40B4-BE49-F238E27FC236}">
                <a16:creationId xmlns:a16="http://schemas.microsoft.com/office/drawing/2014/main" id="{4D05B996-21CB-223A-FFAD-70AB3D2B7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18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blue and white background with stars&#10;&#10;Description automatically generated">
            <a:extLst>
              <a:ext uri="{FF2B5EF4-FFF2-40B4-BE49-F238E27FC236}">
                <a16:creationId xmlns:a16="http://schemas.microsoft.com/office/drawing/2014/main" id="{6CA000F3-2A46-4302-32B7-2988329A9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46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white background with blue and yellow stars&#10;&#10;Description automatically generated">
            <a:extLst>
              <a:ext uri="{FF2B5EF4-FFF2-40B4-BE49-F238E27FC236}">
                <a16:creationId xmlns:a16="http://schemas.microsoft.com/office/drawing/2014/main" id="{D4E54A77-722F-D342-8865-4FF11F684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23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white background with blue and yellow stars&#10;&#10;Description automatically generated">
            <a:extLst>
              <a:ext uri="{FF2B5EF4-FFF2-40B4-BE49-F238E27FC236}">
                <a16:creationId xmlns:a16="http://schemas.microsoft.com/office/drawing/2014/main" id="{879225AC-D195-260B-2D27-5E1C66A07C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74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4DE11FEF-81B4-6D92-BA46-516FCE0BA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08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D534E89A-DE95-9F95-CCFF-6F7D3146B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90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D534E89A-DE95-9F95-CCFF-6F7D3146B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1850" y="0"/>
            <a:ext cx="3740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97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027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07BB212B-EC41-7FB8-93E0-468EA49C9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6" cy="659764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D4415-9857-1A39-53D0-DC18916FB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3182" y="3756072"/>
            <a:ext cx="3023883" cy="2552653"/>
          </a:xfrm>
          <a:prstGeom prst="rect">
            <a:avLst/>
          </a:prstGeom>
        </p:spPr>
      </p:pic>
      <p:pic>
        <p:nvPicPr>
          <p:cNvPr id="7" name="Picture 6" descr="A cartoon of a ladybug and a worm&#10;&#10;Description automatically generated">
            <a:extLst>
              <a:ext uri="{FF2B5EF4-FFF2-40B4-BE49-F238E27FC236}">
                <a16:creationId xmlns:a16="http://schemas.microsoft.com/office/drawing/2014/main" id="{0BBE6292-6897-5CCA-70E4-DF4323318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882" y="411163"/>
            <a:ext cx="2208118" cy="2325688"/>
          </a:xfrm>
          <a:prstGeom prst="rect">
            <a:avLst/>
          </a:prstGeom>
        </p:spPr>
      </p:pic>
      <p:pic>
        <p:nvPicPr>
          <p:cNvPr id="9" name="Picture 8" descr="A cartoon of a ladybug and a worm&#10;&#10;Description automatically generated">
            <a:extLst>
              <a:ext uri="{FF2B5EF4-FFF2-40B4-BE49-F238E27FC236}">
                <a16:creationId xmlns:a16="http://schemas.microsoft.com/office/drawing/2014/main" id="{37C17F82-E2ED-68D8-DA97-BE17EB198B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3804" y="3135585"/>
            <a:ext cx="1425840" cy="124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81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blue sky&#10;&#10;Description automatically generated">
            <a:extLst>
              <a:ext uri="{FF2B5EF4-FFF2-40B4-BE49-F238E27FC236}">
                <a16:creationId xmlns:a16="http://schemas.microsoft.com/office/drawing/2014/main" id="{CA3D3318-1AA8-E418-FBCA-D0D02B5CF8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5B7481-9B2C-D3ED-3C6C-8652AD4D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4724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purple border&#10;&#10;Description automatically generated with medium confidence">
            <a:extLst>
              <a:ext uri="{FF2B5EF4-FFF2-40B4-BE49-F238E27FC236}">
                <a16:creationId xmlns:a16="http://schemas.microsoft.com/office/drawing/2014/main" id="{40047CDB-3AD6-684C-5374-D835231B7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B47487-45B6-2574-299C-7211648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06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hill with yellow stars&#10;&#10;Description automatically generated">
            <a:extLst>
              <a:ext uri="{FF2B5EF4-FFF2-40B4-BE49-F238E27FC236}">
                <a16:creationId xmlns:a16="http://schemas.microsoft.com/office/drawing/2014/main" id="{40AA6EC8-B063-8526-C9BC-49E62B0240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B47487-45B6-2574-299C-7211648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391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purple background with stars&#10;&#10;Description automatically generated">
            <a:extLst>
              <a:ext uri="{FF2B5EF4-FFF2-40B4-BE49-F238E27FC236}">
                <a16:creationId xmlns:a16="http://schemas.microsoft.com/office/drawing/2014/main" id="{862B0502-00B9-1113-17DC-3CA6F8793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B47487-45B6-2574-299C-7211648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2282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 with stars&#10;&#10;Description automatically generated">
            <a:extLst>
              <a:ext uri="{FF2B5EF4-FFF2-40B4-BE49-F238E27FC236}">
                <a16:creationId xmlns:a16="http://schemas.microsoft.com/office/drawing/2014/main" id="{8F01DB6C-8B10-48B7-5D65-8AC35750A9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5B7481-9B2C-D3ED-3C6C-8652AD4D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999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BB769D9D-4C26-48DD-ADC8-CBCCD1113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3375"/>
            <a:ext cx="1686496" cy="1331444"/>
          </a:xfrm>
          <a:prstGeom prst="rect">
            <a:avLst/>
          </a:pr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8" name="Picture 17" descr="A group of cartoon characters&#10;&#10;Description automatically generated">
            <a:extLst>
              <a:ext uri="{FF2B5EF4-FFF2-40B4-BE49-F238E27FC236}">
                <a16:creationId xmlns:a16="http://schemas.microsoft.com/office/drawing/2014/main" id="{497FC84E-1716-53D0-FF93-9764F08EA3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7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C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ABCFD8-D23B-2C11-CC0D-2892E75C39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08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C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7" y="2528888"/>
            <a:ext cx="10944225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E9659-8CF7-F5F2-0F88-498377136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386BC17-E470-668D-F275-BF2A38525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141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C2">
    <p:bg>
      <p:bgPr>
        <a:solidFill>
          <a:srgbClr val="438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9FAB33-A588-3470-A3EF-BD925F442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5" cy="32535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9BC3113-9DE3-E765-ED5D-2DFB2B47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D6E54D0F-98AE-0D9B-1FB7-42797237C2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4388" y="0"/>
            <a:ext cx="2743201" cy="13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5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1 C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114EB6-64DB-4956-26D7-DDEFC4A1F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0590140-1D44-2453-CACA-7C0279B8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C24E37-A8DF-4670-8D4E-F3E8C81ED6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08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1 C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A30609-BEB6-8CEB-B1B8-D1225EAD8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pic>
        <p:nvPicPr>
          <p:cNvPr id="9" name="Picture 8" descr="A group of children waving&#10;&#10;Description automatically generated">
            <a:extLst>
              <a:ext uri="{FF2B5EF4-FFF2-40B4-BE49-F238E27FC236}">
                <a16:creationId xmlns:a16="http://schemas.microsoft.com/office/drawing/2014/main" id="{9F2E3EE2-43D1-E7B8-15F9-AFCEC98EB9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900" y="3479800"/>
            <a:ext cx="4427212" cy="313055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68C2B0-D1E4-5AFD-719A-02251FEC5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671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7" y="330927"/>
            <a:ext cx="8746536" cy="12366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2528888"/>
            <a:ext cx="10944225" cy="3779836"/>
          </a:xfrm>
          <a:prstGeom prst="rect">
            <a:avLst/>
          </a:prstGeom>
        </p:spPr>
        <p:txBody>
          <a:bodyPr vert="horz" lIns="0" tIns="0" rIns="0" bIns="0" spcCol="288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669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7" r:id="rId2"/>
    <p:sldLayoutId id="2147483748" r:id="rId3"/>
    <p:sldLayoutId id="2147483744" r:id="rId4"/>
    <p:sldLayoutId id="2147483729" r:id="rId5"/>
    <p:sldLayoutId id="2147483733" r:id="rId6"/>
    <p:sldLayoutId id="2147483731" r:id="rId7"/>
    <p:sldLayoutId id="2147483740" r:id="rId8"/>
    <p:sldLayoutId id="2147483741" r:id="rId9"/>
    <p:sldLayoutId id="2147483737" r:id="rId10"/>
    <p:sldLayoutId id="2147483745" r:id="rId11"/>
    <p:sldLayoutId id="2147483676" r:id="rId12"/>
    <p:sldLayoutId id="2147483746" r:id="rId13"/>
    <p:sldLayoutId id="2147483734" r:id="rId14"/>
    <p:sldLayoutId id="2147483732" r:id="rId15"/>
    <p:sldLayoutId id="2147483742" r:id="rId16"/>
    <p:sldLayoutId id="2147483743" r:id="rId17"/>
    <p:sldLayoutId id="2147483736" r:id="rId18"/>
    <p:sldLayoutId id="2147483735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2" r:id="rId33"/>
    <p:sldLayoutId id="2147483763" r:id="rId3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287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71" userDrawn="1">
          <p15:clr>
            <a:srgbClr val="F26B43"/>
          </p15:clr>
        </p15:guide>
        <p15:guide id="6" orient="horz" pos="1593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  <p15:guide id="9" pos="393" userDrawn="1">
          <p15:clr>
            <a:srgbClr val="F26B43"/>
          </p15:clr>
        </p15:guide>
        <p15:guide id="10" pos="3613" userDrawn="1">
          <p15:clr>
            <a:srgbClr val="F26B43"/>
          </p15:clr>
        </p15:guide>
        <p15:guide id="11" pos="40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9.svg"/><Relationship Id="rId9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svg"/><Relationship Id="rId12" Type="http://schemas.openxmlformats.org/officeDocument/2006/relationships/image" Target="../media/image6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svg"/><Relationship Id="rId9" Type="http://schemas.openxmlformats.org/officeDocument/2006/relationships/image" Target="../media/image6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5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svg"/><Relationship Id="rId9" Type="http://schemas.openxmlformats.org/officeDocument/2006/relationships/image" Target="../media/image8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3.png"/><Relationship Id="rId7" Type="http://schemas.openxmlformats.org/officeDocument/2006/relationships/image" Target="../media/image5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svg"/><Relationship Id="rId11" Type="http://schemas.openxmlformats.org/officeDocument/2006/relationships/image" Target="../media/image88.png"/><Relationship Id="rId5" Type="http://schemas.openxmlformats.org/officeDocument/2006/relationships/image" Target="../media/image40.png"/><Relationship Id="rId10" Type="http://schemas.openxmlformats.org/officeDocument/2006/relationships/image" Target="../media/image87.png"/><Relationship Id="rId4" Type="http://schemas.openxmlformats.org/officeDocument/2006/relationships/image" Target="../media/image84.svg"/><Relationship Id="rId9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581023-AC0E-49FE-BD74-B0AAA7FA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8" y="2217577"/>
            <a:ext cx="4481625" cy="1861225"/>
          </a:xfrm>
        </p:spPr>
        <p:txBody>
          <a:bodyPr/>
          <a:lstStyle/>
          <a:p>
            <a:r>
              <a:rPr lang="en-GB"/>
              <a:t>Be Seen, Be Safe</a:t>
            </a:r>
          </a:p>
        </p:txBody>
      </p:sp>
      <p:pic>
        <p:nvPicPr>
          <p:cNvPr id="9" name="Picture 8" descr="A blue and white cloud&#10;&#10;Description automatically generated">
            <a:extLst>
              <a:ext uri="{FF2B5EF4-FFF2-40B4-BE49-F238E27FC236}">
                <a16:creationId xmlns:a16="http://schemas.microsoft.com/office/drawing/2014/main" id="{BC37DAA0-BB47-8567-3C91-6F077EE584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80130">
            <a:off x="3604384" y="-2287243"/>
            <a:ext cx="9698557" cy="6858000"/>
          </a:xfrm>
          <a:prstGeom prst="rect">
            <a:avLst/>
          </a:prstGeom>
        </p:spPr>
      </p:pic>
      <p:pic>
        <p:nvPicPr>
          <p:cNvPr id="11" name="Picture 10" descr="A white object with orange clouds in the background&#10;&#10;Description automatically generated">
            <a:extLst>
              <a:ext uri="{FF2B5EF4-FFF2-40B4-BE49-F238E27FC236}">
                <a16:creationId xmlns:a16="http://schemas.microsoft.com/office/drawing/2014/main" id="{A16DBFA4-EE6B-713E-DC53-A98791D17F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561" y="-649802"/>
            <a:ext cx="9698557" cy="6858000"/>
          </a:xfrm>
          <a:prstGeom prst="rect">
            <a:avLst/>
          </a:prstGeom>
        </p:spPr>
      </p:pic>
      <p:pic>
        <p:nvPicPr>
          <p:cNvPr id="13" name="Picture 12" descr="A cartoon of a dog&#10;&#10;Description automatically generated">
            <a:extLst>
              <a:ext uri="{FF2B5EF4-FFF2-40B4-BE49-F238E27FC236}">
                <a16:creationId xmlns:a16="http://schemas.microsoft.com/office/drawing/2014/main" id="{1E946C51-4DA2-5A1E-0498-EDE6A3C4BE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4" y="4210077"/>
            <a:ext cx="3559840" cy="2516648"/>
          </a:xfrm>
          <a:prstGeom prst="rect">
            <a:avLst/>
          </a:prstGeom>
        </p:spPr>
      </p:pic>
      <p:pic>
        <p:nvPicPr>
          <p:cNvPr id="2" name="Picture 1" descr="A black logo with text and animals&#10;&#10;Description automatically generated with medium confidence">
            <a:extLst>
              <a:ext uri="{FF2B5EF4-FFF2-40B4-BE49-F238E27FC236}">
                <a16:creationId xmlns:a16="http://schemas.microsoft.com/office/drawing/2014/main" id="{FCB5D8A9-1977-066A-384D-081163513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424" y="5772118"/>
            <a:ext cx="1190429" cy="10132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38413EF8-0612-84C3-334B-6BBDA813AE80}"/>
              </a:ext>
            </a:extLst>
          </p:cNvPr>
          <p:cNvSpPr txBox="1"/>
          <p:nvPr/>
        </p:nvSpPr>
        <p:spPr>
          <a:xfrm>
            <a:off x="9134606" y="6094066"/>
            <a:ext cx="1835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0276EB-516E-38EE-FB80-F8DC1DB7A5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6" t="5110" b="867"/>
          <a:stretch/>
        </p:blipFill>
        <p:spPr>
          <a:xfrm>
            <a:off x="4571450" y="671554"/>
            <a:ext cx="4120524" cy="612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85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stars&#10;&#10;Description automatically generated">
            <a:extLst>
              <a:ext uri="{FF2B5EF4-FFF2-40B4-BE49-F238E27FC236}">
                <a16:creationId xmlns:a16="http://schemas.microsoft.com/office/drawing/2014/main" id="{F7AE1282-4B88-5070-6B1B-E9068CC58E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1DD84738-4492-198A-471F-038BBDB26AC8}"/>
              </a:ext>
            </a:extLst>
          </p:cNvPr>
          <p:cNvSpPr txBox="1"/>
          <p:nvPr/>
        </p:nvSpPr>
        <p:spPr>
          <a:xfrm>
            <a:off x="405645" y="227144"/>
            <a:ext cx="10215506" cy="5909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Well done!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17B01A-A9B5-4EE6-09BF-E7EA9796F5FA}"/>
              </a:ext>
            </a:extLst>
          </p:cNvPr>
          <p:cNvSpPr txBox="1"/>
          <p:nvPr/>
        </p:nvSpPr>
        <p:spPr>
          <a:xfrm>
            <a:off x="388216" y="818075"/>
            <a:ext cx="509666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You can add a stamp 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 sticker to your 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CREST Passport!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613194-A64B-2726-10D9-83198953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5123">
            <a:off x="5942238" y="834892"/>
            <a:ext cx="5398173" cy="3824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AD871-4369-94F2-71EA-207E93E1BC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1913">
            <a:off x="1578078" y="2121530"/>
            <a:ext cx="5480751" cy="3881719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241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silhouette of a mountain&#10;&#10;Description automatically generated">
            <a:extLst>
              <a:ext uri="{FF2B5EF4-FFF2-40B4-BE49-F238E27FC236}">
                <a16:creationId xmlns:a16="http://schemas.microsoft.com/office/drawing/2014/main" id="{1A5404AE-2959-A43A-59E1-CD6B42C838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artoon of a person&#10;&#10;Description automatically generated">
            <a:extLst>
              <a:ext uri="{FF2B5EF4-FFF2-40B4-BE49-F238E27FC236}">
                <a16:creationId xmlns:a16="http://schemas.microsoft.com/office/drawing/2014/main" id="{AE3B59B2-DB4B-20F5-A278-B32EE80E1E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3056" y="1391019"/>
            <a:ext cx="2885539" cy="382195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EECBFFF-B6DA-AE23-0DF8-23153C68C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30" y="314121"/>
            <a:ext cx="10944225" cy="1525588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Meet the characters...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BE73C945-698F-30D8-DE5F-6EFC59F428A6}"/>
              </a:ext>
            </a:extLst>
          </p:cNvPr>
          <p:cNvSpPr txBox="1"/>
          <p:nvPr/>
        </p:nvSpPr>
        <p:spPr>
          <a:xfrm>
            <a:off x="3689378" y="4981546"/>
            <a:ext cx="1810868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5AB2C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Luna</a:t>
            </a:r>
            <a:endParaRPr lang="en-US" sz="2800" b="1">
              <a:solidFill>
                <a:srgbClr val="5AB2C1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en-US" sz="1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Zeke's new dog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638DB3F-397B-0211-1F4A-CE43FB757D36}"/>
              </a:ext>
            </a:extLst>
          </p:cNvPr>
          <p:cNvSpPr txBox="1"/>
          <p:nvPr/>
        </p:nvSpPr>
        <p:spPr>
          <a:xfrm>
            <a:off x="9648562" y="4981546"/>
            <a:ext cx="1810868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5AB2C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Joyti</a:t>
            </a:r>
          </a:p>
          <a:p>
            <a:pPr algn="ctr"/>
            <a:r>
              <a:rPr lang="en-US" sz="1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Grandmother to Tara</a:t>
            </a:r>
          </a:p>
        </p:txBody>
      </p:sp>
      <p:pic>
        <p:nvPicPr>
          <p:cNvPr id="11" name="Picture 10" descr="A cartoon of a child with brown hair and freckles&#10;&#10;Description automatically generated">
            <a:extLst>
              <a:ext uri="{FF2B5EF4-FFF2-40B4-BE49-F238E27FC236}">
                <a16:creationId xmlns:a16="http://schemas.microsoft.com/office/drawing/2014/main" id="{2BE930B8-02F5-0AA7-EE8B-7622C36251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313" y="2117009"/>
            <a:ext cx="2885539" cy="2882029"/>
          </a:xfrm>
          <a:prstGeom prst="rect">
            <a:avLst/>
          </a:prstGeom>
        </p:spPr>
      </p:pic>
      <p:pic>
        <p:nvPicPr>
          <p:cNvPr id="15" name="Picture 14" descr="A cartoon of a child&#10;&#10;Description automatically generated">
            <a:extLst>
              <a:ext uri="{FF2B5EF4-FFF2-40B4-BE49-F238E27FC236}">
                <a16:creationId xmlns:a16="http://schemas.microsoft.com/office/drawing/2014/main" id="{682D86BB-0300-D11A-AE03-D3B708DC38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30" y="2117009"/>
            <a:ext cx="2885539" cy="2882029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B41D87A7-FFA4-3C17-C674-AE1BF17E3A4E}"/>
              </a:ext>
            </a:extLst>
          </p:cNvPr>
          <p:cNvSpPr txBox="1"/>
          <p:nvPr/>
        </p:nvSpPr>
        <p:spPr>
          <a:xfrm>
            <a:off x="6757794" y="4983696"/>
            <a:ext cx="181086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5AB2C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Zeke</a:t>
            </a:r>
            <a:endParaRPr lang="en-US" sz="2800" b="1">
              <a:solidFill>
                <a:srgbClr val="5AB2C1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A80BD79E-99C0-A00C-98C2-DE3E3308CC58}"/>
              </a:ext>
            </a:extLst>
          </p:cNvPr>
          <p:cNvSpPr txBox="1"/>
          <p:nvPr/>
        </p:nvSpPr>
        <p:spPr>
          <a:xfrm>
            <a:off x="996146" y="4983697"/>
            <a:ext cx="181086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5AB2C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Tara</a:t>
            </a:r>
            <a:endParaRPr lang="en-US" sz="2800" b="1">
              <a:solidFill>
                <a:srgbClr val="5AB2C1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" name="Picture 19" descr="An orange arrow pointing up&#10;&#10;Description automatically generated">
            <a:extLst>
              <a:ext uri="{FF2B5EF4-FFF2-40B4-BE49-F238E27FC236}">
                <a16:creationId xmlns:a16="http://schemas.microsoft.com/office/drawing/2014/main" id="{98B47F1F-3C29-05AF-C836-37DFD3BD15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1314">
            <a:off x="6460369" y="4316132"/>
            <a:ext cx="1024702" cy="966480"/>
          </a:xfrm>
          <a:prstGeom prst="rect">
            <a:avLst/>
          </a:prstGeom>
        </p:spPr>
      </p:pic>
      <p:pic>
        <p:nvPicPr>
          <p:cNvPr id="22" name="Picture 21" descr="An orange arrow pointing up&#10;&#10;Description automatically generated">
            <a:extLst>
              <a:ext uri="{FF2B5EF4-FFF2-40B4-BE49-F238E27FC236}">
                <a16:creationId xmlns:a16="http://schemas.microsoft.com/office/drawing/2014/main" id="{69E852CB-D211-9B7A-9099-94149BC408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811" y="4409714"/>
            <a:ext cx="817071" cy="966676"/>
          </a:xfrm>
          <a:prstGeom prst="rect">
            <a:avLst/>
          </a:prstGeom>
        </p:spPr>
      </p:pic>
      <p:pic>
        <p:nvPicPr>
          <p:cNvPr id="24" name="Picture 23" descr="An orange arrow pointing up&#10;&#10;Description automatically generated">
            <a:extLst>
              <a:ext uri="{FF2B5EF4-FFF2-40B4-BE49-F238E27FC236}">
                <a16:creationId xmlns:a16="http://schemas.microsoft.com/office/drawing/2014/main" id="{6D9D8AB9-757B-7DF9-F7CA-82CC68B41F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2956" y="4467582"/>
            <a:ext cx="948703" cy="948703"/>
          </a:xfrm>
          <a:prstGeom prst="rect">
            <a:avLst/>
          </a:prstGeom>
        </p:spPr>
      </p:pic>
      <p:pic>
        <p:nvPicPr>
          <p:cNvPr id="26" name="Picture 25" descr="A cartoon of a dog&#10;&#10;Description automatically generated">
            <a:extLst>
              <a:ext uri="{FF2B5EF4-FFF2-40B4-BE49-F238E27FC236}">
                <a16:creationId xmlns:a16="http://schemas.microsoft.com/office/drawing/2014/main" id="{FA9108DF-94BF-7DE3-9EA7-8F88C7EAC5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475" y="2137583"/>
            <a:ext cx="2882029" cy="2882029"/>
          </a:xfrm>
          <a:prstGeom prst="rect">
            <a:avLst/>
          </a:prstGeom>
        </p:spPr>
      </p:pic>
      <p:pic>
        <p:nvPicPr>
          <p:cNvPr id="27" name="Picture 26" descr="An orange arrow pointing up&#10;&#10;Description automatically generated">
            <a:extLst>
              <a:ext uri="{FF2B5EF4-FFF2-40B4-BE49-F238E27FC236}">
                <a16:creationId xmlns:a16="http://schemas.microsoft.com/office/drawing/2014/main" id="{A90B06EC-03D5-4E31-3AC5-D98A2CBF50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84009" flipH="1">
            <a:off x="3478322" y="4475499"/>
            <a:ext cx="684335" cy="8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2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D752F4-4E0E-7EE0-A551-20218E9E0094}"/>
              </a:ext>
            </a:extLst>
          </p:cNvPr>
          <p:cNvSpPr/>
          <p:nvPr/>
        </p:nvSpPr>
        <p:spPr>
          <a:xfrm>
            <a:off x="0" y="0"/>
            <a:ext cx="12187065" cy="6857999"/>
          </a:xfrm>
          <a:prstGeom prst="rect">
            <a:avLst/>
          </a:prstGeom>
          <a:solidFill>
            <a:srgbClr val="F5F7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588D24-ABF0-8A26-CE5B-10EEC466F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4B26CFF-F718-6E74-952D-35C5CA10C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5580" y="749576"/>
            <a:ext cx="4261527" cy="299803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EECBFFF-B6DA-AE23-0DF8-23153C68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Tara can't wait to take Luna for a walk!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9724B6-E29D-3ADE-CCD0-DB3A57CF3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183343" y="1031231"/>
            <a:ext cx="3892163" cy="34144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162959-6BF7-1E1F-8134-7D3281C7546D}"/>
              </a:ext>
            </a:extLst>
          </p:cNvPr>
          <p:cNvSpPr txBox="1"/>
          <p:nvPr/>
        </p:nvSpPr>
        <p:spPr>
          <a:xfrm>
            <a:off x="2071645" y="1215698"/>
            <a:ext cx="34948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so excited about taking Zeke’s new dog, Luna, for a walk this afternoon!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C99497-9847-CB5B-6946-0690600FD164}"/>
              </a:ext>
            </a:extLst>
          </p:cNvPr>
          <p:cNvSpPr txBox="1"/>
          <p:nvPr/>
        </p:nvSpPr>
        <p:spPr>
          <a:xfrm>
            <a:off x="6587733" y="1364195"/>
            <a:ext cx="30331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on! It is going to get dark soon. It’s not safe to go out in your black coat.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erson in pink dress&#10;&#10;Description automatically generated">
            <a:extLst>
              <a:ext uri="{FF2B5EF4-FFF2-40B4-BE49-F238E27FC236}">
                <a16:creationId xmlns:a16="http://schemas.microsoft.com/office/drawing/2014/main" id="{3351E64E-48D9-F4D4-D38D-0E80E3113E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984108" y="2307447"/>
            <a:ext cx="3202957" cy="4967918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92C00319-0BA9-F126-524E-F45AAD6A786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22" y="2638225"/>
            <a:ext cx="5484667" cy="3878293"/>
          </a:xfrm>
          <a:prstGeom prst="rect">
            <a:avLst/>
          </a:prstGeom>
        </p:spPr>
      </p:pic>
      <p:pic>
        <p:nvPicPr>
          <p:cNvPr id="19" name="Picture 18" descr="A cartoon of a child&#10;&#10;Description automatically generated">
            <a:extLst>
              <a:ext uri="{FF2B5EF4-FFF2-40B4-BE49-F238E27FC236}">
                <a16:creationId xmlns:a16="http://schemas.microsoft.com/office/drawing/2014/main" id="{86ECEDD6-A720-7BE4-F5BF-BC2B048D3D3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16896" y="2373549"/>
            <a:ext cx="2430946" cy="5818784"/>
          </a:xfrm>
          <a:prstGeom prst="rect">
            <a:avLst/>
          </a:prstGeom>
        </p:spPr>
      </p:pic>
      <p:pic>
        <p:nvPicPr>
          <p:cNvPr id="21" name="Picture 20" descr="A cartoon of a dog lying on its back&#10;&#10;Description automatically generated">
            <a:extLst>
              <a:ext uri="{FF2B5EF4-FFF2-40B4-BE49-F238E27FC236}">
                <a16:creationId xmlns:a16="http://schemas.microsoft.com/office/drawing/2014/main" id="{259F4BDE-978C-8704-DDC3-A6550DAF92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587" y="4627113"/>
            <a:ext cx="2732231" cy="19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1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3754F9-424D-D81D-5FEC-E749478BE2CB}"/>
              </a:ext>
            </a:extLst>
          </p:cNvPr>
          <p:cNvSpPr/>
          <p:nvPr/>
        </p:nvSpPr>
        <p:spPr>
          <a:xfrm>
            <a:off x="0" y="0"/>
            <a:ext cx="12187065" cy="6857999"/>
          </a:xfrm>
          <a:prstGeom prst="rect">
            <a:avLst/>
          </a:prstGeom>
          <a:solidFill>
            <a:srgbClr val="F5F7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5C24EF-E102-523E-D936-A25AF1FD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E28151E-4E94-E22E-09CC-20D1C3E35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540" y="1899305"/>
            <a:ext cx="2815108" cy="180248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B17DE07-CAF0-54C8-506C-B163C2BE0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 flipV="1">
            <a:off x="4816033" y="3091540"/>
            <a:ext cx="5519042" cy="3504763"/>
          </a:xfrm>
          <a:prstGeom prst="rect">
            <a:avLst/>
          </a:prstGeom>
        </p:spPr>
      </p:pic>
      <p:pic>
        <p:nvPicPr>
          <p:cNvPr id="9" name="Picture 8" descr="A cartoon of a child&#10;&#10;Description automatically generated">
            <a:extLst>
              <a:ext uri="{FF2B5EF4-FFF2-40B4-BE49-F238E27FC236}">
                <a16:creationId xmlns:a16="http://schemas.microsoft.com/office/drawing/2014/main" id="{0635C4A6-8CC5-6608-93B4-C014551E49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836" y="2639618"/>
            <a:ext cx="3088325" cy="39243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2AB30C7D-063C-3135-9F12-1BC7B03C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Tara's grandma thinks she needs to wear something different.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A2025C-C9A0-6F67-6838-96D7C48F634F}"/>
              </a:ext>
            </a:extLst>
          </p:cNvPr>
          <p:cNvSpPr txBox="1"/>
          <p:nvPr/>
        </p:nvSpPr>
        <p:spPr>
          <a:xfrm>
            <a:off x="2262916" y="2099855"/>
            <a:ext cx="19564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mean?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449C7A-2C5A-46D9-AA35-9F607B5A29CA}"/>
              </a:ext>
            </a:extLst>
          </p:cNvPr>
          <p:cNvSpPr txBox="1"/>
          <p:nvPr/>
        </p:nvSpPr>
        <p:spPr>
          <a:xfrm>
            <a:off x="5016783" y="4132400"/>
            <a:ext cx="50213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it is dark outside, you won’t be seen in a black coat. </a:t>
            </a:r>
          </a:p>
          <a:p>
            <a:pPr algn="ctr"/>
            <a:r>
              <a:rPr lang="en-GB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find you something that will keep you seen and safe!</a:t>
            </a:r>
          </a:p>
        </p:txBody>
      </p:sp>
      <p:pic>
        <p:nvPicPr>
          <p:cNvPr id="12" name="Picture 11" descr="A cartoon of a dog jumping&#10;&#10;Description automatically generated">
            <a:extLst>
              <a:ext uri="{FF2B5EF4-FFF2-40B4-BE49-F238E27FC236}">
                <a16:creationId xmlns:a16="http://schemas.microsoft.com/office/drawing/2014/main" id="{9FBDD8CA-1F81-A75E-C58C-24F740E24DE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547" y="3942684"/>
            <a:ext cx="3783012" cy="2674421"/>
          </a:xfrm>
          <a:prstGeom prst="rect">
            <a:avLst/>
          </a:prstGeom>
        </p:spPr>
      </p:pic>
      <p:pic>
        <p:nvPicPr>
          <p:cNvPr id="15" name="Picture 14" descr="A person in pink dress&#10;&#10;Description automatically generated">
            <a:extLst>
              <a:ext uri="{FF2B5EF4-FFF2-40B4-BE49-F238E27FC236}">
                <a16:creationId xmlns:a16="http://schemas.microsoft.com/office/drawing/2014/main" id="{489C0653-F060-DBF6-B883-A2A81A8C08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132471" y="2009096"/>
            <a:ext cx="3202957" cy="4967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471B2B-C9F8-18E5-D83B-912708E264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3" t="34333" r="28065" b="11242"/>
          <a:stretch/>
        </p:blipFill>
        <p:spPr>
          <a:xfrm>
            <a:off x="313284" y="3385423"/>
            <a:ext cx="1955960" cy="29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ED443C5-43F2-A8AE-6514-C67A374D6494}"/>
              </a:ext>
            </a:extLst>
          </p:cNvPr>
          <p:cNvSpPr/>
          <p:nvPr/>
        </p:nvSpPr>
        <p:spPr>
          <a:xfrm>
            <a:off x="0" y="0"/>
            <a:ext cx="12187065" cy="6857999"/>
          </a:xfrm>
          <a:prstGeom prst="rect">
            <a:avLst/>
          </a:prstGeom>
          <a:solidFill>
            <a:srgbClr val="F5F7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BB455E-FAB8-F655-0EA6-483F67C5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1882CB7-D33A-0D05-01E6-21A8AF066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125089" y="1383893"/>
            <a:ext cx="3610570" cy="269429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EECBFFF-B6DA-AE23-0DF8-23153C68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What do you think?</a:t>
            </a:r>
          </a:p>
        </p:txBody>
      </p:sp>
      <p:pic>
        <p:nvPicPr>
          <p:cNvPr id="7" name="Picture 6" descr="A cartoon of a child&#10;&#10;Description automatically generated">
            <a:extLst>
              <a:ext uri="{FF2B5EF4-FFF2-40B4-BE49-F238E27FC236}">
                <a16:creationId xmlns:a16="http://schemas.microsoft.com/office/drawing/2014/main" id="{A4F86975-E3D4-0E07-2EDC-F9661EF446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24" y="3424238"/>
            <a:ext cx="1592681" cy="31176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EB7C79-F82B-091E-F966-4D75D984DA81}"/>
              </a:ext>
            </a:extLst>
          </p:cNvPr>
          <p:cNvSpPr txBox="1"/>
          <p:nvPr/>
        </p:nvSpPr>
        <p:spPr>
          <a:xfrm>
            <a:off x="1436984" y="1877682"/>
            <a:ext cx="29099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I need to wear something shiny to be seen.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E87B92C7-91FE-4FB9-1ED0-77E55C6B18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65183" y="489336"/>
            <a:ext cx="3942136" cy="27733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325B4-7DE3-E0DB-4B91-FB1F93EF3DDD}"/>
              </a:ext>
            </a:extLst>
          </p:cNvPr>
          <p:cNvSpPr txBox="1"/>
          <p:nvPr/>
        </p:nvSpPr>
        <p:spPr>
          <a:xfrm>
            <a:off x="4785963" y="1070256"/>
            <a:ext cx="34942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think it makes any difference what you wear.</a:t>
            </a:r>
            <a:endParaRPr lang="en-GB" sz="280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D288AFF0-DD10-140D-F8BC-B5FC1469FF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0979" y="333376"/>
            <a:ext cx="3287914" cy="26786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6FA0C3-D288-7A4C-A9A7-CA05D35DC4BE}"/>
              </a:ext>
            </a:extLst>
          </p:cNvPr>
          <p:cNvSpPr txBox="1"/>
          <p:nvPr/>
        </p:nvSpPr>
        <p:spPr>
          <a:xfrm>
            <a:off x="8657623" y="579803"/>
            <a:ext cx="27699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you should wear something white.</a:t>
            </a:r>
          </a:p>
        </p:txBody>
      </p:sp>
      <p:pic>
        <p:nvPicPr>
          <p:cNvPr id="9" name="Picture 8" descr="A person in pink dress&#10;&#10;Description automatically generated">
            <a:extLst>
              <a:ext uri="{FF2B5EF4-FFF2-40B4-BE49-F238E27FC236}">
                <a16:creationId xmlns:a16="http://schemas.microsoft.com/office/drawing/2014/main" id="{5E09F3E4-9556-0D74-F122-27274F78516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01"/>
          <a:stretch/>
        </p:blipFill>
        <p:spPr>
          <a:xfrm flipH="1">
            <a:off x="9577542" y="2395685"/>
            <a:ext cx="2232130" cy="4967918"/>
          </a:xfrm>
          <a:prstGeom prst="rect">
            <a:avLst/>
          </a:prstGeom>
        </p:spPr>
      </p:pic>
      <p:pic>
        <p:nvPicPr>
          <p:cNvPr id="14" name="Picture 13" descr="A white object with orange clouds in the background&#10;&#10;Description automatically generated">
            <a:extLst>
              <a:ext uri="{FF2B5EF4-FFF2-40B4-BE49-F238E27FC236}">
                <a16:creationId xmlns:a16="http://schemas.microsoft.com/office/drawing/2014/main" id="{2DE6673D-18E2-4165-5E05-4C934FB36FF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991" t="-2361" r="-186" b="59681"/>
          <a:stretch/>
        </p:blipFill>
        <p:spPr>
          <a:xfrm>
            <a:off x="2052859" y="3956397"/>
            <a:ext cx="2900112" cy="2574166"/>
          </a:xfrm>
          <a:prstGeom prst="rect">
            <a:avLst/>
          </a:prstGeom>
        </p:spPr>
      </p:pic>
      <p:pic>
        <p:nvPicPr>
          <p:cNvPr id="18" name="Picture 17" descr="A blue and white cloud&#10;&#10;Description automatically generated">
            <a:extLst>
              <a:ext uri="{FF2B5EF4-FFF2-40B4-BE49-F238E27FC236}">
                <a16:creationId xmlns:a16="http://schemas.microsoft.com/office/drawing/2014/main" id="{BB75799E-4761-293F-07AC-134C2017C4E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317732" y="2896355"/>
            <a:ext cx="2769984" cy="41734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68CA0E-A82D-B8A3-F241-7ADA41CE06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t="25644" r="72231" b="5507"/>
          <a:stretch/>
        </p:blipFill>
        <p:spPr>
          <a:xfrm>
            <a:off x="4951146" y="2868971"/>
            <a:ext cx="2151099" cy="413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8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9B23FF-9856-8940-1C7A-01C25DDFAEAE}"/>
              </a:ext>
            </a:extLst>
          </p:cNvPr>
          <p:cNvSpPr/>
          <p:nvPr/>
        </p:nvSpPr>
        <p:spPr>
          <a:xfrm>
            <a:off x="0" y="0"/>
            <a:ext cx="12187065" cy="6857999"/>
          </a:xfrm>
          <a:prstGeom prst="rect">
            <a:avLst/>
          </a:prstGeom>
          <a:solidFill>
            <a:srgbClr val="F5F7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CA63A61-3443-C28E-7FDD-24204E9F5B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35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FACB233-C8E7-E244-6877-FB8922DD8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3532" y="1257835"/>
            <a:ext cx="3086746" cy="2288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AAE83-71FF-47D8-9412-5129860CF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38" y="438201"/>
            <a:ext cx="5127457" cy="1525588"/>
          </a:xfrm>
        </p:spPr>
        <p:txBody>
          <a:bodyPr>
            <a:norm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Which materials do you think can be seen in the dark?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429AA60C-CD5B-4BD4-B2C2-972496170B0E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137" y="2401989"/>
            <a:ext cx="3800475" cy="3779837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EACDB5-A85F-0258-D3D7-F24945BC4429}"/>
              </a:ext>
            </a:extLst>
          </p:cNvPr>
          <p:cNvSpPr txBox="1"/>
          <p:nvPr/>
        </p:nvSpPr>
        <p:spPr>
          <a:xfrm>
            <a:off x="6484673" y="1779064"/>
            <a:ext cx="23044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you test them?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725826-3344-AB0C-E9A2-F5D595E3C1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t="30261" r="80535" b="4958"/>
          <a:stretch/>
        </p:blipFill>
        <p:spPr>
          <a:xfrm>
            <a:off x="8374202" y="2044778"/>
            <a:ext cx="3083146" cy="48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53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91BD53-5009-C2CF-CEEC-28FC40CFC0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D0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04218F6B-F839-CC86-24E7-2B7780F40D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AAE83-71FF-47D8-9412-5129860C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Testing the materials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9A8028A-FD89-1E75-F675-0FAE302EF2DA}"/>
              </a:ext>
            </a:extLst>
          </p:cNvPr>
          <p:cNvSpPr txBox="1"/>
          <p:nvPr/>
        </p:nvSpPr>
        <p:spPr>
          <a:xfrm>
            <a:off x="3186485" y="2274620"/>
            <a:ext cx="1994062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Torch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DFE3D14E-041F-B4EF-337A-D9CBD1AD160F}"/>
              </a:ext>
            </a:extLst>
          </p:cNvPr>
          <p:cNvSpPr txBox="1"/>
          <p:nvPr/>
        </p:nvSpPr>
        <p:spPr>
          <a:xfrm>
            <a:off x="7124507" y="1451195"/>
            <a:ext cx="2483221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Dark space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A4B3D68-BF59-8E1C-4229-081D76F9B4E1}"/>
              </a:ext>
            </a:extLst>
          </p:cNvPr>
          <p:cNvSpPr/>
          <p:nvPr/>
        </p:nvSpPr>
        <p:spPr>
          <a:xfrm>
            <a:off x="725579" y="3179108"/>
            <a:ext cx="2752725" cy="2752725"/>
          </a:xfrm>
          <a:prstGeom prst="ellipse">
            <a:avLst/>
          </a:prstGeom>
          <a:blipFill dpi="0" rotWithShape="1">
            <a:blip r:embed="rId3"/>
            <a:srcRect/>
            <a:tile tx="-311150" ty="22860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637A37-709E-A862-F0C3-6C248FEAD00E}"/>
              </a:ext>
            </a:extLst>
          </p:cNvPr>
          <p:cNvSpPr/>
          <p:nvPr/>
        </p:nvSpPr>
        <p:spPr>
          <a:xfrm>
            <a:off x="6026048" y="3179107"/>
            <a:ext cx="2752725" cy="275272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BEB641-EC01-F864-20CE-69D22B8F8804}"/>
              </a:ext>
            </a:extLst>
          </p:cNvPr>
          <p:cNvSpPr/>
          <p:nvPr/>
        </p:nvSpPr>
        <p:spPr>
          <a:xfrm>
            <a:off x="8815388" y="3179108"/>
            <a:ext cx="2752725" cy="2752725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EFD3D2C-AD56-8023-BF73-61FD013AB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0696">
            <a:off x="3343212" y="2790542"/>
            <a:ext cx="1130189" cy="155212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7A88E4A-D800-31A4-FEDC-FE25DB1D76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077916" y="1876874"/>
            <a:ext cx="886693" cy="155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BB2D8C-682D-07C8-8DBA-4661A65E450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5BB2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black and blue background with stars&#10;&#10;Description automatically generated">
            <a:extLst>
              <a:ext uri="{FF2B5EF4-FFF2-40B4-BE49-F238E27FC236}">
                <a16:creationId xmlns:a16="http://schemas.microsoft.com/office/drawing/2014/main" id="{6C7AC067-C02F-D05C-470F-928DAD91AE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21FA11AE-5299-4B09-7AB0-27D2484A6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7162864" y="3337288"/>
            <a:ext cx="3188110" cy="234714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0FD6BD5A-0438-1D05-120F-D215ADA49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162185" y="715721"/>
            <a:ext cx="3709119" cy="250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AAE83-71FF-47D8-9412-5129860C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Recording your results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80EAD2E9-1219-A671-4326-81CAAC564C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8953" y="4224667"/>
            <a:ext cx="5026672" cy="1994648"/>
          </a:xfrm>
          <a:prstGeom prst="ellipse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F3EEBB-5B52-B794-0D6A-F2BA468AB48A}"/>
              </a:ext>
            </a:extLst>
          </p:cNvPr>
          <p:cNvSpPr txBox="1"/>
          <p:nvPr/>
        </p:nvSpPr>
        <p:spPr>
          <a:xfrm>
            <a:off x="7556314" y="880863"/>
            <a:ext cx="30075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Tara and Zeke wear to be safe outside at night?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F0EA52-0DF0-F880-EFEF-9CE949B73F41}"/>
              </a:ext>
            </a:extLst>
          </p:cNvPr>
          <p:cNvSpPr txBox="1"/>
          <p:nvPr/>
        </p:nvSpPr>
        <p:spPr>
          <a:xfrm>
            <a:off x="7389517" y="4085542"/>
            <a:ext cx="27348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design something for them to wear?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7C0B1F-66A1-ECFE-284C-914CC6B211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8" t="27179" r="42668" b="10400"/>
          <a:stretch/>
        </p:blipFill>
        <p:spPr>
          <a:xfrm>
            <a:off x="0" y="3225392"/>
            <a:ext cx="2229945" cy="3632607"/>
          </a:xfrm>
          <a:prstGeom prst="rect">
            <a:avLst/>
          </a:prstGeom>
        </p:spPr>
      </p:pic>
      <p:pic>
        <p:nvPicPr>
          <p:cNvPr id="15" name="Picture 14" descr="A person in pink dress&#10;&#10;Description automatically generated">
            <a:extLst>
              <a:ext uri="{FF2B5EF4-FFF2-40B4-BE49-F238E27FC236}">
                <a16:creationId xmlns:a16="http://schemas.microsoft.com/office/drawing/2014/main" id="{B7DCF7EE-DD4A-B4FB-5F75-E21F8080AB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34"/>
          <a:stretch/>
        </p:blipFill>
        <p:spPr>
          <a:xfrm flipH="1">
            <a:off x="10063435" y="2069562"/>
            <a:ext cx="2232130" cy="496791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C13E818-0394-7B41-F2A1-8D8C549E2F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996033" y="825619"/>
            <a:ext cx="5542264" cy="40837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26BD3A-1B0A-3DE0-BAE4-B529029719D9}"/>
              </a:ext>
            </a:extLst>
          </p:cNvPr>
          <p:cNvSpPr txBox="1"/>
          <p:nvPr/>
        </p:nvSpPr>
        <p:spPr>
          <a:xfrm>
            <a:off x="1435434" y="1409511"/>
            <a:ext cx="4661923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>
                <a:latin typeface="Arial"/>
                <a:cs typeface="Arial"/>
              </a:rPr>
              <a:t>Put the materials in order from the most difficult to the easiest to see in the dark. You could take a photo!</a:t>
            </a:r>
          </a:p>
        </p:txBody>
      </p:sp>
    </p:spTree>
    <p:extLst>
      <p:ext uri="{BB962C8B-B14F-4D97-AF65-F5344CB8AC3E}">
        <p14:creationId xmlns:p14="http://schemas.microsoft.com/office/powerpoint/2010/main" val="74148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5E76AE-F038-49AB-9CDE-17EF0F89F80F}"/>
              </a:ext>
            </a:extLst>
          </p:cNvPr>
          <p:cNvSpPr/>
          <p:nvPr/>
        </p:nvSpPr>
        <p:spPr>
          <a:xfrm>
            <a:off x="-36512" y="7326"/>
            <a:ext cx="12192000" cy="6858000"/>
          </a:xfrm>
          <a:prstGeom prst="rect">
            <a:avLst/>
          </a:prstGeom>
          <a:solidFill>
            <a:srgbClr val="EBD0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911588C6-81C3-F8FF-1D59-F85CE1AEF6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26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A101BD8-B353-3F63-5DCB-4125731FB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86286" y="1340529"/>
            <a:ext cx="3923605" cy="281053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D5AAFDB-B508-6440-F226-BFD5FC807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082" y="931869"/>
            <a:ext cx="4431598" cy="31176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AAE83-71FF-47D8-9412-5129860C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Take it further...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artoon of a child&#10;&#10;Description automatically generated">
            <a:extLst>
              <a:ext uri="{FF2B5EF4-FFF2-40B4-BE49-F238E27FC236}">
                <a16:creationId xmlns:a16="http://schemas.microsoft.com/office/drawing/2014/main" id="{DC56E248-3AC7-0B8A-2593-184B7111742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00" y="3698389"/>
            <a:ext cx="1592681" cy="3117684"/>
          </a:xfrm>
          <a:prstGeom prst="rect">
            <a:avLst/>
          </a:prstGeom>
        </p:spPr>
      </p:pic>
      <p:pic>
        <p:nvPicPr>
          <p:cNvPr id="7" name="Picture 6" descr="A cartoon of a child&#10;&#10;Description automatically generated">
            <a:extLst>
              <a:ext uri="{FF2B5EF4-FFF2-40B4-BE49-F238E27FC236}">
                <a16:creationId xmlns:a16="http://schemas.microsoft.com/office/drawing/2014/main" id="{D2458390-BF8E-8FF8-195D-F07C858DC1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4655" y="3092425"/>
            <a:ext cx="1578261" cy="3561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832599-7231-1C52-869A-3BA9383F86EA}"/>
              </a:ext>
            </a:extLst>
          </p:cNvPr>
          <p:cNvSpPr txBox="1"/>
          <p:nvPr/>
        </p:nvSpPr>
        <p:spPr>
          <a:xfrm>
            <a:off x="257566" y="1499049"/>
            <a:ext cx="403012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make a poster to help other children stay safe outside at night?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FB4595-58B4-1DF9-C344-0B514A433619}"/>
              </a:ext>
            </a:extLst>
          </p:cNvPr>
          <p:cNvSpPr txBox="1"/>
          <p:nvPr/>
        </p:nvSpPr>
        <p:spPr>
          <a:xfrm>
            <a:off x="7153165" y="1722436"/>
            <a:ext cx="30914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 I should design a special coat for Luna! Can you help me?</a:t>
            </a:r>
          </a:p>
        </p:txBody>
      </p:sp>
      <p:pic>
        <p:nvPicPr>
          <p:cNvPr id="12" name="Picture 11" descr="A paper with writing on it and colored pencils&#10;&#10;Description automatically generated">
            <a:extLst>
              <a:ext uri="{FF2B5EF4-FFF2-40B4-BE49-F238E27FC236}">
                <a16:creationId xmlns:a16="http://schemas.microsoft.com/office/drawing/2014/main" id="{068244B7-5394-AFEC-3E12-FB0A275F77D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4443">
            <a:off x="-1238221" y="2915441"/>
            <a:ext cx="10606062" cy="4438181"/>
          </a:xfrm>
          <a:prstGeom prst="rect">
            <a:avLst/>
          </a:prstGeom>
        </p:spPr>
      </p:pic>
      <p:pic>
        <p:nvPicPr>
          <p:cNvPr id="15" name="Picture 14" descr="A cartoon of a dog&#10;&#10;Description automatically generated">
            <a:extLst>
              <a:ext uri="{FF2B5EF4-FFF2-40B4-BE49-F238E27FC236}">
                <a16:creationId xmlns:a16="http://schemas.microsoft.com/office/drawing/2014/main" id="{19408818-C8B0-1605-CCA4-B466CD35495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524" y="4324960"/>
            <a:ext cx="2639571" cy="18660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C96061-21C1-1313-ED7B-EA5963CF6CC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9073">
            <a:off x="9056953" y="4502118"/>
            <a:ext cx="1119018" cy="153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99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4A9"/>
      </a:accent1>
      <a:accent2>
        <a:srgbClr val="B9C400"/>
      </a:accent2>
      <a:accent3>
        <a:srgbClr val="C9DDEC"/>
      </a:accent3>
      <a:accent4>
        <a:srgbClr val="9F218B"/>
      </a:accent4>
      <a:accent5>
        <a:srgbClr val="EAD51C"/>
      </a:accent5>
      <a:accent6>
        <a:srgbClr val="EAEDB3"/>
      </a:accent6>
      <a:hlink>
        <a:srgbClr val="0084A9"/>
      </a:hlink>
      <a:folHlink>
        <a:srgbClr val="B9C400"/>
      </a:folHlink>
    </a:clrScheme>
    <a:fontScheme name="BSA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A12236 - CREST Discovery - Teacher Powerpoint Presentation Template v1.2 v2.pptx" id="{975B5987-1C0A-4E64-A62C-FB2B03A5B9BA}" vid="{C65C8E72-679F-46CD-A79D-37870E8BC9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888dc7e-574f-412b-b0c1-d1272ceede5a">
      <UserInfo>
        <DisplayName>Claudia Linan</DisplayName>
        <AccountId>4441</AccountId>
        <AccountType/>
      </UserInfo>
    </SharedWithUsers>
    <lcf76f155ced4ddcb4097134ff3c332f xmlns="f35cf21f-4c90-4c31-b2be-962ed3f04f1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5888dc7e-574f-412b-b0c1-d1272ceede5a" xsi:nil="true"/>
    <Preview xmlns="f35cf21f-4c90-4c31-b2be-962ed3f04f1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2BE627E82BC4BAFF6F72779512BEE" ma:contentTypeVersion="26" ma:contentTypeDescription="Create a new document." ma:contentTypeScope="" ma:versionID="a308e2f66c5445c7c0ed42a5b5f60746">
  <xsd:schema xmlns:xsd="http://www.w3.org/2001/XMLSchema" xmlns:xs="http://www.w3.org/2001/XMLSchema" xmlns:p="http://schemas.microsoft.com/office/2006/metadata/properties" xmlns:ns1="http://schemas.microsoft.com/sharepoint/v3" xmlns:ns2="5888dc7e-574f-412b-b0c1-d1272ceede5a" xmlns:ns3="f35cf21f-4c90-4c31-b2be-962ed3f04f12" targetNamespace="http://schemas.microsoft.com/office/2006/metadata/properties" ma:root="true" ma:fieldsID="f480723274008f11133b0edb9a2e3aec" ns1:_="" ns2:_="" ns3:_="">
    <xsd:import namespace="http://schemas.microsoft.com/sharepoint/v3"/>
    <xsd:import namespace="5888dc7e-574f-412b-b0c1-d1272ceede5a"/>
    <xsd:import namespace="f35cf21f-4c90-4c31-b2be-962ed3f04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dlc_ExpireDateSaved" minOccurs="0"/>
                <xsd:element ref="ns1:_dlc_ExpireDate" minOccurs="0"/>
                <xsd:element ref="ns1:_dlc_Exempt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Preview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pireDateSaved" ma:index="2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5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2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8dc7e-574f-412b-b0c1-d1272ceede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30" nillable="true" ma:displayName="Taxonomy Catch All Column" ma:hidden="true" ma:list="{8d00c09c-64cc-40b5-b62d-98cd3ea61ec5}" ma:internalName="TaxCatchAll" ma:showField="CatchAllData" ma:web="5888dc7e-574f-412b-b0c1-d1272ceede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cf21f-4c90-4c31-b2be-962ed3f04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467a9367-3028-4b03-bdb8-e3689ed89f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review" ma:index="31" nillable="true" ma:displayName="Preview" ma:format="Thumbnail" ma:internalName="Preview">
      <xsd:simpleType>
        <xsd:restriction base="dms:Unknown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9796CE-CC5D-4D11-80C9-261B83099F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F81005-6522-4423-957E-6187B9F87489}">
  <ds:schemaRefs>
    <ds:schemaRef ds:uri="5888dc7e-574f-412b-b0c1-d1272ceede5a"/>
    <ds:schemaRef ds:uri="f35cf21f-4c90-4c31-b2be-962ed3f04f1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690608-96DD-4A38-AD3D-AF281CF6459E}">
  <ds:schemaRefs>
    <ds:schemaRef ds:uri="5888dc7e-574f-412b-b0c1-d1272ceede5a"/>
    <ds:schemaRef ds:uri="f35cf21f-4c90-4c31-b2be-962ed3f04f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274</Words>
  <Application>Microsoft Office PowerPoint</Application>
  <PresentationFormat>Widescreen</PresentationFormat>
  <Paragraphs>35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Gotham</vt:lpstr>
      <vt:lpstr>Office Theme</vt:lpstr>
      <vt:lpstr>Be Seen, Be Safe</vt:lpstr>
      <vt:lpstr>Meet the characters...</vt:lpstr>
      <vt:lpstr>Tara can't wait to take Luna for a walk!</vt:lpstr>
      <vt:lpstr>Tara's grandma thinks she needs to wear something different.</vt:lpstr>
      <vt:lpstr>What do you think?</vt:lpstr>
      <vt:lpstr>Which materials do you think can be seen in the dark?</vt:lpstr>
      <vt:lpstr>Testing the materials</vt:lpstr>
      <vt:lpstr>Recording your results</vt:lpstr>
      <vt:lpstr>Take it further...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Caitlin Brown</dc:creator>
  <cp:lastModifiedBy>Catherine Davies</cp:lastModifiedBy>
  <cp:revision>2</cp:revision>
  <dcterms:created xsi:type="dcterms:W3CDTF">2019-08-14T13:00:38Z</dcterms:created>
  <dcterms:modified xsi:type="dcterms:W3CDTF">2025-05-01T12:50:23Z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0x0101003AB2BE627E82BC4BAFF6F72779512BEE</vt:lpwstr>
  </property>
  <property fmtid="{D5CDD505-2E9C-101B-9397-08002B2CF9AE}" pid="3" name="_dlc_policyId">
    <vt:lpwstr/>
  </property>
  <property fmtid="{D5CDD505-2E9C-101B-9397-08002B2CF9AE}" pid="4" name="ItemRetentionFormula">
    <vt:lpwstr/>
  </property>
  <property fmtid="{D5CDD505-2E9C-101B-9397-08002B2CF9AE}" pid="5" name="MediaServiceImageTags">
    <vt:lpwstr/>
  </property>
</Properties>
</file>