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5"/>
  </p:notesMasterIdLst>
  <p:handoutMasterIdLst>
    <p:handoutMasterId r:id="rId16"/>
  </p:handoutMasterIdLst>
  <p:sldIdLst>
    <p:sldId id="293" r:id="rId5"/>
    <p:sldId id="266" r:id="rId6"/>
    <p:sldId id="304" r:id="rId7"/>
    <p:sldId id="298" r:id="rId8"/>
    <p:sldId id="299" r:id="rId9"/>
    <p:sldId id="300" r:id="rId10"/>
    <p:sldId id="301" r:id="rId11"/>
    <p:sldId id="302" r:id="rId12"/>
    <p:sldId id="303" r:id="rId13"/>
    <p:sldId id="271" r:id="rId14"/>
  </p:sldIdLst>
  <p:sldSz cx="12192000" cy="6858000"/>
  <p:notesSz cx="6858000" cy="326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7F323-5520-541B-2E15-DB041A5036B9}" name="Violet Yang" initials="VY" userId="S::violet.yang@britishscienceassociation.org::27c1502a-8220-4b95-bf72-a46c7c47311a" providerId="AD"/>
  <p188:author id="{F2D4A8D5-F8AE-44F3-EB7A-08B04658DBBB}" name="Catherine Davies" initials="CD" userId="S::catherine.davies@britishscienceassociation.org::f51976df-a8d3-425f-8a5f-de491c995764" providerId="AD"/>
  <p188:author id="{78F943E7-06CF-4CBA-A914-06A8848C6FAC}" name="Catherine Davies" initials="CD" userId="S::Catherine.Davies@britishscienceassociation.org::f51976df-a8d3-425f-8a5f-de491c9957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Cudmore" initials="LC" lastIdx="3" clrIdx="0">
    <p:extLst>
      <p:ext uri="{19B8F6BF-5375-455C-9EA6-DF929625EA0E}">
        <p15:presenceInfo xmlns:p15="http://schemas.microsoft.com/office/powerpoint/2012/main" userId="S::lorna.cudmore@britishscienceassociation.org::0bf892ff-27d3-4180-8f38-d704c1c17c58" providerId="AD"/>
      </p:ext>
    </p:extLst>
  </p:cmAuthor>
  <p:cmAuthor id="2" name="Louise Ogden" initials="LO" lastIdx="3" clrIdx="1">
    <p:extLst>
      <p:ext uri="{19B8F6BF-5375-455C-9EA6-DF929625EA0E}">
        <p15:presenceInfo xmlns:p15="http://schemas.microsoft.com/office/powerpoint/2012/main" userId="S::Louise.Ogden@britishscienceassociation.org::9d6f61be-65af-4d11-9108-205d6465526c" providerId="AD"/>
      </p:ext>
    </p:extLst>
  </p:cmAuthor>
  <p:cmAuthor id="3" name="Caitlin Brown" initials="CB" lastIdx="2" clrIdx="2">
    <p:extLst>
      <p:ext uri="{19B8F6BF-5375-455C-9EA6-DF929625EA0E}">
        <p15:presenceInfo xmlns:p15="http://schemas.microsoft.com/office/powerpoint/2012/main" userId="S::caitlin.brown@britishscienceassociation.org::708ad47e-022a-41cd-a974-46d266dc19fc" providerId="AD"/>
      </p:ext>
    </p:extLst>
  </p:cmAuthor>
  <p:cmAuthor id="4" name="Philipps, Olivia" initials="PO" lastIdx="3" clrIdx="3">
    <p:extLst>
      <p:ext uri="{19B8F6BF-5375-455C-9EA6-DF929625EA0E}">
        <p15:presenceInfo xmlns:p15="http://schemas.microsoft.com/office/powerpoint/2012/main" userId="S::Olivia.Philipps@royalsociety.org::270c04b6-1c7b-4417-b39e-a8a291d879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987"/>
    <a:srgbClr val="53A9A7"/>
    <a:srgbClr val="F3F9F9"/>
    <a:srgbClr val="158F9D"/>
    <a:srgbClr val="EAEDB3"/>
    <a:srgbClr val="FB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75700-3913-4480-9FB3-684E3B04BFF3}" v="1" dt="2025-05-04T12:42:56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es" userId="f51976df-a8d3-425f-8a5f-de491c995764" providerId="ADAL" clId="{AAB75700-3913-4480-9FB3-684E3B04BFF3}"/>
    <pc:docChg chg="custSel modSld">
      <pc:chgData name="Catherine Davies" userId="f51976df-a8d3-425f-8a5f-de491c995764" providerId="ADAL" clId="{AAB75700-3913-4480-9FB3-684E3B04BFF3}" dt="2025-05-04T12:43:08.565" v="17" actId="1076"/>
      <pc:docMkLst>
        <pc:docMk/>
      </pc:docMkLst>
      <pc:sldChg chg="addSp delSp modSp mod">
        <pc:chgData name="Catherine Davies" userId="f51976df-a8d3-425f-8a5f-de491c995764" providerId="ADAL" clId="{AAB75700-3913-4480-9FB3-684E3B04BFF3}" dt="2025-05-04T12:43:08.565" v="17" actId="1076"/>
        <pc:sldMkLst>
          <pc:docMk/>
          <pc:sldMk cId="3370623183" sldId="266"/>
        </pc:sldMkLst>
        <pc:spChg chg="add mod">
          <ac:chgData name="Catherine Davies" userId="f51976df-a8d3-425f-8a5f-de491c995764" providerId="ADAL" clId="{AAB75700-3913-4480-9FB3-684E3B04BFF3}" dt="2025-05-04T12:42:56.611" v="4"/>
          <ac:spMkLst>
            <pc:docMk/>
            <pc:sldMk cId="3370623183" sldId="266"/>
            <ac:spMk id="5" creationId="{58D8FBCA-10A6-EF37-3C4F-98854CB7F886}"/>
          </ac:spMkLst>
        </pc:spChg>
        <pc:spChg chg="mod">
          <ac:chgData name="Catherine Davies" userId="f51976df-a8d3-425f-8a5f-de491c995764" providerId="ADAL" clId="{AAB75700-3913-4480-9FB3-684E3B04BFF3}" dt="2025-05-04T12:43:08.565" v="17" actId="1076"/>
          <ac:spMkLst>
            <pc:docMk/>
            <pc:sldMk cId="3370623183" sldId="266"/>
            <ac:spMk id="7" creationId="{03A50A34-54F6-1678-9132-0E5A63E9C38A}"/>
          </ac:spMkLst>
        </pc:spChg>
        <pc:spChg chg="del">
          <ac:chgData name="Catherine Davies" userId="f51976df-a8d3-425f-8a5f-de491c995764" providerId="ADAL" clId="{AAB75700-3913-4480-9FB3-684E3B04BFF3}" dt="2025-05-04T12:42:47.365" v="2" actId="478"/>
          <ac:spMkLst>
            <pc:docMk/>
            <pc:sldMk cId="3370623183" sldId="266"/>
            <ac:spMk id="13" creationId="{EE9AA9C0-4837-010B-AD26-8B303D983059}"/>
          </ac:spMkLst>
        </pc:spChg>
        <pc:picChg chg="mod">
          <ac:chgData name="Catherine Davies" userId="f51976df-a8d3-425f-8a5f-de491c995764" providerId="ADAL" clId="{AAB75700-3913-4480-9FB3-684E3B04BFF3}" dt="2025-05-04T12:43:02.949" v="16" actId="1035"/>
          <ac:picMkLst>
            <pc:docMk/>
            <pc:sldMk cId="3370623183" sldId="266"/>
            <ac:picMk id="3" creationId="{A5F8DA2B-40D5-FCF6-062C-085669DADD9B}"/>
          </ac:picMkLst>
        </pc:picChg>
        <pc:picChg chg="add mod">
          <ac:chgData name="Catherine Davies" userId="f51976df-a8d3-425f-8a5f-de491c995764" providerId="ADAL" clId="{AAB75700-3913-4480-9FB3-684E3B04BFF3}" dt="2025-05-04T12:42:56.611" v="4"/>
          <ac:picMkLst>
            <pc:docMk/>
            <pc:sldMk cId="3370623183" sldId="266"/>
            <ac:picMk id="4" creationId="{AAE134DA-A2A4-7D14-7967-ACF04484F7F5}"/>
          </ac:picMkLst>
        </pc:picChg>
        <pc:picChg chg="add mod">
          <ac:chgData name="Catherine Davies" userId="f51976df-a8d3-425f-8a5f-de491c995764" providerId="ADAL" clId="{AAB75700-3913-4480-9FB3-684E3B04BFF3}" dt="2025-05-04T12:42:56.611" v="4"/>
          <ac:picMkLst>
            <pc:docMk/>
            <pc:sldMk cId="3370623183" sldId="266"/>
            <ac:picMk id="6" creationId="{20ECF784-17EA-A309-B823-7F13BF44780A}"/>
          </ac:picMkLst>
        </pc:picChg>
        <pc:picChg chg="del">
          <ac:chgData name="Catherine Davies" userId="f51976df-a8d3-425f-8a5f-de491c995764" providerId="ADAL" clId="{AAB75700-3913-4480-9FB3-684E3B04BFF3}" dt="2025-05-04T12:42:44.589" v="1" actId="478"/>
          <ac:picMkLst>
            <pc:docMk/>
            <pc:sldMk cId="3370623183" sldId="266"/>
            <ac:picMk id="12" creationId="{CAB2E857-F774-3F34-7593-30FBC8139CA9}"/>
          </ac:picMkLst>
        </pc:picChg>
        <pc:picChg chg="del">
          <ac:chgData name="Catherine Davies" userId="f51976df-a8d3-425f-8a5f-de491c995764" providerId="ADAL" clId="{AAB75700-3913-4480-9FB3-684E3B04BFF3}" dt="2025-05-04T12:42:48.115" v="3" actId="478"/>
          <ac:picMkLst>
            <pc:docMk/>
            <pc:sldMk cId="3370623183" sldId="266"/>
            <ac:picMk id="14" creationId="{05CEE308-D82D-2D90-F74C-8E3B812ECF2F}"/>
          </ac:picMkLst>
        </pc:picChg>
      </pc:sldChg>
      <pc:sldChg chg="modSp mod">
        <pc:chgData name="Catherine Davies" userId="f51976df-a8d3-425f-8a5f-de491c995764" providerId="ADAL" clId="{AAB75700-3913-4480-9FB3-684E3B04BFF3}" dt="2025-05-01T14:44:33.241" v="0" actId="20577"/>
        <pc:sldMkLst>
          <pc:docMk/>
          <pc:sldMk cId="2572413969" sldId="271"/>
        </pc:sldMkLst>
        <pc:spChg chg="mod">
          <ac:chgData name="Catherine Davies" userId="f51976df-a8d3-425f-8a5f-de491c995764" providerId="ADAL" clId="{AAB75700-3913-4480-9FB3-684E3B04BFF3}" dt="2025-05-01T14:44:33.241" v="0" actId="20577"/>
          <ac:spMkLst>
            <pc:docMk/>
            <pc:sldMk cId="2572413969" sldId="271"/>
            <ac:spMk id="14" creationId="{FA17B01A-A9B5-4EE6-09BF-E7EA9796F5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DB10E-CA14-44E7-81FE-4114B470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6C03-8A6A-497C-81DA-47BAB37E9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46EC-C453-47CC-9EFB-534BDACCC5EC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C0A6-0EA3-4210-8F5C-29F11C5D4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7F5DB-4F34-4BE4-98AF-BC528B7F0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CDFA-4504-40E5-8220-1B1C811D6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BEDA-1BFF-4199-A772-B7835792E5AA}" type="datetimeFigureOut">
              <a:rPr lang="en-GB" smtClean="0"/>
              <a:t>04/05/2025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5FC9-EBD8-4975-80AA-76C4FB3CA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8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496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744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2992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24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48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2737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5985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F54D60A-A4FA-C0B9-74F8-40735D35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4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00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91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984467C-C25D-FC15-171F-C730C6A7CC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99157B5D-E2A6-88FE-E5B1-9F1F141F2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3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and white background with yellow stars&#10;&#10;Description automatically generated">
            <a:extLst>
              <a:ext uri="{FF2B5EF4-FFF2-40B4-BE49-F238E27FC236}">
                <a16:creationId xmlns:a16="http://schemas.microsoft.com/office/drawing/2014/main" id="{4D05B996-21CB-223A-FFAD-70AB3D2B7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2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6CA000F3-2A46-4302-32B7-2988329A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14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D4E54A77-722F-D342-8865-4FF11F684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51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879225AC-D195-260B-2D27-5E1C66A0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0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E11FEF-81B4-6D92-BA46-516FCE0B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3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9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0"/>
            <a:ext cx="374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28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506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CA3D3318-1AA8-E418-FBCA-D0D02B5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5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40047CDB-3AD6-684C-5374-D835231B7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009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40AA6EC8-B063-8526-C9BC-49E62B02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4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 with stars&#10;&#10;Description automatically generated">
            <a:extLst>
              <a:ext uri="{FF2B5EF4-FFF2-40B4-BE49-F238E27FC236}">
                <a16:creationId xmlns:a16="http://schemas.microsoft.com/office/drawing/2014/main" id="{862B0502-00B9-1113-17DC-3CA6F8793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116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8F01DB6C-8B10-48B7-5D65-8AC35750A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26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BB769D9D-4C26-48DD-ADC8-CBCCD1113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3375"/>
            <a:ext cx="1686496" cy="1331444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8" name="Picture 1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7FC84E-1716-53D0-FF93-9764F08EA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BCFD8-D23B-2C11-CC0D-2892E75C3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" y="2528888"/>
            <a:ext cx="109442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9659-8CF7-F5F2-0F88-49837713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86BC17-E470-668D-F275-BF2A385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2">
    <p:bg>
      <p:bgPr>
        <a:solidFill>
          <a:srgbClr val="43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FAB33-A588-3470-A3EF-BD925F442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3253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C3113-9DE3-E765-ED5D-2DFB2B4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6E54D0F-98AE-0D9B-1FB7-42797237C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8" y="0"/>
            <a:ext cx="2743201" cy="1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14EB6-64DB-4956-26D7-DDEFC4A1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590140-1D44-2453-CACA-7C0279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C24E37-A8DF-4670-8D4E-F3E8C81ED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A30609-BEB6-8CEB-B1B8-D1225EAD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9" name="Picture 8" descr="A group of children waving&#10;&#10;Description automatically generated">
            <a:extLst>
              <a:ext uri="{FF2B5EF4-FFF2-40B4-BE49-F238E27FC236}">
                <a16:creationId xmlns:a16="http://schemas.microsoft.com/office/drawing/2014/main" id="{9F2E3EE2-43D1-E7B8-15F9-AFCEC98EB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00" y="3479800"/>
            <a:ext cx="4427212" cy="31305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68C2B0-D1E4-5AFD-719A-02251FE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330927"/>
            <a:ext cx="8746536" cy="1236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528888"/>
            <a:ext cx="10944225" cy="3779836"/>
          </a:xfrm>
          <a:prstGeom prst="rect">
            <a:avLst/>
          </a:prstGeom>
        </p:spPr>
        <p:txBody>
          <a:bodyPr vert="horz" lIns="0" tIns="0" rIns="0" bIns="0" spcCol="288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7" r:id="rId2"/>
    <p:sldLayoutId id="2147483748" r:id="rId3"/>
    <p:sldLayoutId id="2147483744" r:id="rId4"/>
    <p:sldLayoutId id="2147483729" r:id="rId5"/>
    <p:sldLayoutId id="2147483733" r:id="rId6"/>
    <p:sldLayoutId id="2147483731" r:id="rId7"/>
    <p:sldLayoutId id="2147483740" r:id="rId8"/>
    <p:sldLayoutId id="2147483741" r:id="rId9"/>
    <p:sldLayoutId id="2147483737" r:id="rId10"/>
    <p:sldLayoutId id="2147483745" r:id="rId11"/>
    <p:sldLayoutId id="2147483676" r:id="rId12"/>
    <p:sldLayoutId id="2147483746" r:id="rId13"/>
    <p:sldLayoutId id="2147483734" r:id="rId14"/>
    <p:sldLayoutId id="2147483732" r:id="rId15"/>
    <p:sldLayoutId id="2147483742" r:id="rId16"/>
    <p:sldLayoutId id="2147483743" r:id="rId17"/>
    <p:sldLayoutId id="2147483736" r:id="rId18"/>
    <p:sldLayoutId id="2147483735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9" pos="393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7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BB44D-A35C-48DB-80F5-8E7FE2B2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9885610" cy="1861225"/>
          </a:xfrm>
        </p:spPr>
        <p:txBody>
          <a:bodyPr/>
          <a:lstStyle/>
          <a:p>
            <a:r>
              <a:rPr lang="en-GB"/>
              <a:t>Useless Umbrella</a:t>
            </a:r>
          </a:p>
        </p:txBody>
      </p:sp>
      <p:pic>
        <p:nvPicPr>
          <p:cNvPr id="5" name="Picture 4" descr="A rainbow colored umbrella with a stick&#10;&#10;Description automatically generated">
            <a:extLst>
              <a:ext uri="{FF2B5EF4-FFF2-40B4-BE49-F238E27FC236}">
                <a16:creationId xmlns:a16="http://schemas.microsoft.com/office/drawing/2014/main" id="{858B681F-68A9-333C-CDCA-971DA855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06" y="4210050"/>
            <a:ext cx="3381375" cy="2647950"/>
          </a:xfrm>
          <a:prstGeom prst="rect">
            <a:avLst/>
          </a:prstGeom>
        </p:spPr>
      </p:pic>
      <p:pic>
        <p:nvPicPr>
          <p:cNvPr id="2" name="Picture 1" descr="A person and a child with a rainbow dress and a umbrella&#10;&#10;Description automatically generated">
            <a:extLst>
              <a:ext uri="{FF2B5EF4-FFF2-40B4-BE49-F238E27FC236}">
                <a16:creationId xmlns:a16="http://schemas.microsoft.com/office/drawing/2014/main" id="{38A23B97-6BDE-62AA-F0B8-0C772A455A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0" b="52889"/>
          <a:stretch/>
        </p:blipFill>
        <p:spPr>
          <a:xfrm>
            <a:off x="2036728" y="2816316"/>
            <a:ext cx="4210098" cy="4041684"/>
          </a:xfrm>
          <a:prstGeom prst="rect">
            <a:avLst/>
          </a:prstGeom>
        </p:spPr>
      </p:pic>
      <p:pic>
        <p:nvPicPr>
          <p:cNvPr id="4" name="Picture 3" descr="A cloud with rain drops&#10;&#10;Description automatically generated">
            <a:extLst>
              <a:ext uri="{FF2B5EF4-FFF2-40B4-BE49-F238E27FC236}">
                <a16:creationId xmlns:a16="http://schemas.microsoft.com/office/drawing/2014/main" id="{D3223271-4668-C55A-95A2-5329FFBF72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744" y="1965313"/>
            <a:ext cx="2749624" cy="2927374"/>
          </a:xfrm>
          <a:prstGeom prst="rect">
            <a:avLst/>
          </a:prstGeom>
        </p:spPr>
      </p:pic>
      <p:pic>
        <p:nvPicPr>
          <p:cNvPr id="6" name="Picture 5" descr="A black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FCB5D8A9-1977-066A-384D-081163513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83" y="5693018"/>
            <a:ext cx="1190429" cy="10132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8413EF8-0612-84C3-334B-6BBDA813AE80}"/>
              </a:ext>
            </a:extLst>
          </p:cNvPr>
          <p:cNvSpPr txBox="1"/>
          <p:nvPr/>
        </p:nvSpPr>
        <p:spPr>
          <a:xfrm>
            <a:off x="9165311" y="6071819"/>
            <a:ext cx="1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306232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stars&#10;&#10;Description automatically generated">
            <a:extLst>
              <a:ext uri="{FF2B5EF4-FFF2-40B4-BE49-F238E27FC236}">
                <a16:creationId xmlns:a16="http://schemas.microsoft.com/office/drawing/2014/main" id="{A64BD168-1E32-7809-0DA9-2D14986FE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DD84738-4492-198A-471F-038BBDB26AC8}"/>
              </a:ext>
            </a:extLst>
          </p:cNvPr>
          <p:cNvSpPr txBox="1"/>
          <p:nvPr/>
        </p:nvSpPr>
        <p:spPr>
          <a:xfrm>
            <a:off x="413539" y="299403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7B01A-A9B5-4EE6-09BF-E7EA9796F5FA}"/>
              </a:ext>
            </a:extLst>
          </p:cNvPr>
          <p:cNvSpPr txBox="1"/>
          <p:nvPr/>
        </p:nvSpPr>
        <p:spPr>
          <a:xfrm>
            <a:off x="414339" y="945734"/>
            <a:ext cx="424101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You can add a stamp or sticker to your CREST Passport!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13194-A64B-2726-10D9-83198953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123">
            <a:off x="6111357" y="784997"/>
            <a:ext cx="5398173" cy="382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AD871-4369-94F2-71EA-207E93E1B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2318">
            <a:off x="1974939" y="2432279"/>
            <a:ext cx="5480751" cy="388171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silhouette of a mountain&#10;&#10;Description automatically generated">
            <a:extLst>
              <a:ext uri="{FF2B5EF4-FFF2-40B4-BE49-F238E27FC236}">
                <a16:creationId xmlns:a16="http://schemas.microsoft.com/office/drawing/2014/main" id="{FDE8B4DF-9BD0-7F2F-5050-FBF1AD53D6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BAAE83-71FF-47D8-9412-5129860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Meet the characters...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50A34-54F6-1678-9132-0E5A63E9C38A}"/>
              </a:ext>
            </a:extLst>
          </p:cNvPr>
          <p:cNvSpPr txBox="1"/>
          <p:nvPr/>
        </p:nvSpPr>
        <p:spPr>
          <a:xfrm rot="274547">
            <a:off x="9150085" y="5018301"/>
            <a:ext cx="153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Seren</a:t>
            </a:r>
          </a:p>
        </p:txBody>
      </p:sp>
      <p:pic>
        <p:nvPicPr>
          <p:cNvPr id="8" name="Picture 7" descr="An orange arrow pointing up&#10;&#10;Description automatically generated">
            <a:extLst>
              <a:ext uri="{FF2B5EF4-FFF2-40B4-BE49-F238E27FC236}">
                <a16:creationId xmlns:a16="http://schemas.microsoft.com/office/drawing/2014/main" id="{B5DA714B-A7C3-9ED7-AEBA-6D40C113B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691">
            <a:off x="8927373" y="4660285"/>
            <a:ext cx="556154" cy="524554"/>
          </a:xfrm>
          <a:prstGeom prst="rect">
            <a:avLst/>
          </a:prstGeom>
        </p:spPr>
      </p:pic>
      <p:pic>
        <p:nvPicPr>
          <p:cNvPr id="10" name="Picture 9" descr="A cartoon of a child waving&#10;&#10;Description automatically generated">
            <a:extLst>
              <a:ext uri="{FF2B5EF4-FFF2-40B4-BE49-F238E27FC236}">
                <a16:creationId xmlns:a16="http://schemas.microsoft.com/office/drawing/2014/main" id="{B9C6E71A-5564-3B33-095C-BCF0ED42DE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723" y="1329836"/>
            <a:ext cx="2882509" cy="3817938"/>
          </a:xfrm>
          <a:prstGeom prst="rect">
            <a:avLst/>
          </a:prstGeom>
        </p:spPr>
      </p:pic>
      <p:pic>
        <p:nvPicPr>
          <p:cNvPr id="16" name="Picture 15" descr="An orange arrow pointing up&#10;&#10;Description automatically generated">
            <a:extLst>
              <a:ext uri="{FF2B5EF4-FFF2-40B4-BE49-F238E27FC236}">
                <a16:creationId xmlns:a16="http://schemas.microsoft.com/office/drawing/2014/main" id="{622312D1-2C64-9A28-C706-5BF4E10E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8923">
            <a:off x="1141025" y="4721540"/>
            <a:ext cx="556154" cy="524554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3802D185-6AD1-A034-CE35-62DFE38354A0}"/>
              </a:ext>
            </a:extLst>
          </p:cNvPr>
          <p:cNvSpPr txBox="1"/>
          <p:nvPr/>
        </p:nvSpPr>
        <p:spPr>
          <a:xfrm>
            <a:off x="1047952" y="5065224"/>
            <a:ext cx="281451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Aunt Stella</a:t>
            </a:r>
          </a:p>
          <a:p>
            <a:pPr algn="ctr"/>
            <a:r>
              <a:rPr lang="en-US" sz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Auntie to Cosmic and Gem</a:t>
            </a:r>
          </a:p>
        </p:txBody>
      </p:sp>
      <p:pic>
        <p:nvPicPr>
          <p:cNvPr id="3" name="Picture 2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A5F8DA2B-40D5-FCF6-062C-085669DAD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31" y="2006563"/>
            <a:ext cx="2986444" cy="2882747"/>
          </a:xfrm>
          <a:prstGeom prst="rect">
            <a:avLst/>
          </a:prstGeom>
        </p:spPr>
      </p:pic>
      <p:pic>
        <p:nvPicPr>
          <p:cNvPr id="4" name="Picture 3" descr="A cartoon of a child&#10;&#10;Description automatically generated">
            <a:extLst>
              <a:ext uri="{FF2B5EF4-FFF2-40B4-BE49-F238E27FC236}">
                <a16:creationId xmlns:a16="http://schemas.microsoft.com/office/drawing/2014/main" id="{AAE134DA-A2A4-7D14-7967-ACF04484F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603" y="2003739"/>
            <a:ext cx="2850521" cy="2850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D8FBCA-10A6-EF37-3C4F-98854CB7F886}"/>
              </a:ext>
            </a:extLst>
          </p:cNvPr>
          <p:cNvSpPr txBox="1"/>
          <p:nvPr/>
        </p:nvSpPr>
        <p:spPr>
          <a:xfrm rot="274547">
            <a:off x="5544698" y="4952088"/>
            <a:ext cx="153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5BB2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Cosmic</a:t>
            </a:r>
          </a:p>
        </p:txBody>
      </p:sp>
      <p:pic>
        <p:nvPicPr>
          <p:cNvPr id="6" name="Picture 5" descr="An orange arrow pointing up&#10;&#10;Description automatically generated">
            <a:extLst>
              <a:ext uri="{FF2B5EF4-FFF2-40B4-BE49-F238E27FC236}">
                <a16:creationId xmlns:a16="http://schemas.microsoft.com/office/drawing/2014/main" id="{20ECF784-17EA-A309-B823-7F13BF447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691">
            <a:off x="5153230" y="4611804"/>
            <a:ext cx="556154" cy="5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81C5078-C966-ADCB-C0A5-6C774D763C6D}"/>
              </a:ext>
            </a:extLst>
          </p:cNvPr>
          <p:cNvSpPr/>
          <p:nvPr/>
        </p:nvSpPr>
        <p:spPr>
          <a:xfrm>
            <a:off x="1" y="15866"/>
            <a:ext cx="12191999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A black hill with stars&#10;&#10;Description automatically generated">
            <a:extLst>
              <a:ext uri="{FF2B5EF4-FFF2-40B4-BE49-F238E27FC236}">
                <a16:creationId xmlns:a16="http://schemas.microsoft.com/office/drawing/2014/main" id="{EA716335-15B8-E3C2-5859-B7B98838F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1C0D-549B-4FD9-82D8-7D43A9B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Aunt Stella is off to a wedding.</a:t>
            </a:r>
          </a:p>
        </p:txBody>
      </p:sp>
      <p:pic>
        <p:nvPicPr>
          <p:cNvPr id="8" name="Picture 7" descr="A person and a child with a rainbow dress and a umbrella&#10;&#10;Description automatically generated">
            <a:extLst>
              <a:ext uri="{FF2B5EF4-FFF2-40B4-BE49-F238E27FC236}">
                <a16:creationId xmlns:a16="http://schemas.microsoft.com/office/drawing/2014/main" id="{6C28E34F-ACBD-2B0E-AF0B-7FCC14A60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2" r="8213"/>
          <a:stretch/>
        </p:blipFill>
        <p:spPr>
          <a:xfrm>
            <a:off x="105083" y="941831"/>
            <a:ext cx="3369988" cy="6156269"/>
          </a:xfrm>
          <a:prstGeom prst="rect">
            <a:avLst/>
          </a:prstGeom>
        </p:spPr>
      </p:pic>
      <p:pic>
        <p:nvPicPr>
          <p:cNvPr id="13" name="Picture 12" descr="A cartoon of a child with glasses and a green shirt&#10;&#10;Description automatically generated">
            <a:extLst>
              <a:ext uri="{FF2B5EF4-FFF2-40B4-BE49-F238E27FC236}">
                <a16:creationId xmlns:a16="http://schemas.microsoft.com/office/drawing/2014/main" id="{0AFD114D-48DB-F2DA-BFB4-50BB521EDE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588" y="3318580"/>
            <a:ext cx="1880814" cy="3360916"/>
          </a:xfrm>
          <a:prstGeom prst="rect">
            <a:avLst/>
          </a:prstGeom>
        </p:spPr>
      </p:pic>
      <p:pic>
        <p:nvPicPr>
          <p:cNvPr id="15" name="Picture 14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A12B56AD-44E3-D6AB-648F-0C7E7956E8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40" b="36246"/>
          <a:stretch/>
        </p:blipFill>
        <p:spPr>
          <a:xfrm>
            <a:off x="9069834" y="3429000"/>
            <a:ext cx="1683510" cy="3360917"/>
          </a:xfrm>
          <a:prstGeom prst="rect">
            <a:avLst/>
          </a:prstGeom>
        </p:spPr>
      </p:pic>
      <p:pic>
        <p:nvPicPr>
          <p:cNvPr id="21" name="Picture 20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E162B6A2-DB0B-A2A2-B89E-F6D4E5894A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31225" flipH="1" flipV="1">
            <a:off x="7503427" y="214379"/>
            <a:ext cx="4561830" cy="3256628"/>
          </a:xfrm>
          <a:prstGeom prst="rect">
            <a:avLst/>
          </a:prstGeom>
        </p:spPr>
      </p:pic>
      <p:pic>
        <p:nvPicPr>
          <p:cNvPr id="22" name="Picture 21" descr="A blue oval with black background">
            <a:extLst>
              <a:ext uri="{FF2B5EF4-FFF2-40B4-BE49-F238E27FC236}">
                <a16:creationId xmlns:a16="http://schemas.microsoft.com/office/drawing/2014/main" id="{A1BC506D-4B67-6CE6-DE92-F5A1C5E8F98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032" y="1336916"/>
            <a:ext cx="3444556" cy="22440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2A9955-0A48-EAD0-C873-1A75325BC3A2}"/>
              </a:ext>
            </a:extLst>
          </p:cNvPr>
          <p:cNvSpPr txBox="1"/>
          <p:nvPr/>
        </p:nvSpPr>
        <p:spPr>
          <a:xfrm>
            <a:off x="4177276" y="1689228"/>
            <a:ext cx="26684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>
                <a:solidFill>
                  <a:schemeClr val="tx1"/>
                </a:solidFill>
                <a:latin typeface="Arial" panose="020B0604020202020204" pitchFamily="34" charset="0"/>
              </a:rPr>
              <a:t>What do you think of my special outfit?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4BD3C3-1979-52A6-66B7-059F2933B3B9}"/>
              </a:ext>
            </a:extLst>
          </p:cNvPr>
          <p:cNvSpPr txBox="1"/>
          <p:nvPr/>
        </p:nvSpPr>
        <p:spPr>
          <a:xfrm>
            <a:off x="8177059" y="865091"/>
            <a:ext cx="31079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</a:rPr>
              <a:t>You look great, but you should take an umbrella in case it rains!</a:t>
            </a:r>
          </a:p>
        </p:txBody>
      </p:sp>
    </p:spTree>
    <p:extLst>
      <p:ext uri="{BB962C8B-B14F-4D97-AF65-F5344CB8AC3E}">
        <p14:creationId xmlns:p14="http://schemas.microsoft.com/office/powerpoint/2010/main" val="261952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7B7CBF-DBBA-57E7-08B9-CCCACD08B556}"/>
              </a:ext>
            </a:extLst>
          </p:cNvPr>
          <p:cNvSpPr/>
          <p:nvPr/>
        </p:nvSpPr>
        <p:spPr>
          <a:xfrm>
            <a:off x="1" y="15866"/>
            <a:ext cx="12191999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black hill with stars&#10;&#10;Description automatically generated">
            <a:extLst>
              <a:ext uri="{FF2B5EF4-FFF2-40B4-BE49-F238E27FC236}">
                <a16:creationId xmlns:a16="http://schemas.microsoft.com/office/drawing/2014/main" id="{9F3BAA0E-2112-6BA7-5F45-2C366C8CE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1C0D-549B-4FD9-82D8-7D43A9BD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333375"/>
            <a:ext cx="4736052" cy="610208"/>
          </a:xfrm>
        </p:spPr>
        <p:txBody>
          <a:bodyPr/>
          <a:lstStyle/>
          <a:p>
            <a:r>
              <a:rPr lang="en-GB"/>
              <a:t>There is a problem.</a:t>
            </a:r>
          </a:p>
        </p:txBody>
      </p:sp>
      <p:pic>
        <p:nvPicPr>
          <p:cNvPr id="4" name="Picture 3" descr="A person and a child with a rainbow dress and a umbrella&#10;&#10;Description automatically generated">
            <a:extLst>
              <a:ext uri="{FF2B5EF4-FFF2-40B4-BE49-F238E27FC236}">
                <a16:creationId xmlns:a16="http://schemas.microsoft.com/office/drawing/2014/main" id="{F9C93B9D-802E-C8EE-63B4-644085552B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40083"/>
            <a:ext cx="3852153" cy="5470301"/>
          </a:xfrm>
          <a:prstGeom prst="rect">
            <a:avLst/>
          </a:prstGeom>
        </p:spPr>
      </p:pic>
      <p:pic>
        <p:nvPicPr>
          <p:cNvPr id="7" name="Picture 6" descr="A cartoon of a person in a rainbow dress&#10;&#10;Description automatically generated">
            <a:extLst>
              <a:ext uri="{FF2B5EF4-FFF2-40B4-BE49-F238E27FC236}">
                <a16:creationId xmlns:a16="http://schemas.microsoft.com/office/drawing/2014/main" id="{416C725E-2021-2B35-BE40-2B194C45F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8"/>
          <a:stretch/>
        </p:blipFill>
        <p:spPr>
          <a:xfrm>
            <a:off x="8584619" y="512064"/>
            <a:ext cx="3098299" cy="6198320"/>
          </a:xfrm>
          <a:prstGeom prst="rect">
            <a:avLst/>
          </a:prstGeom>
        </p:spPr>
      </p:pic>
      <p:pic>
        <p:nvPicPr>
          <p:cNvPr id="9" name="Picture 8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02EB173C-7EF7-6CE4-D5D2-981B8B931E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49532" flipH="1">
            <a:off x="3706342" y="3569201"/>
            <a:ext cx="3958898" cy="32385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100BB5-27C1-8A94-6753-61A0CD741FBD}"/>
              </a:ext>
            </a:extLst>
          </p:cNvPr>
          <p:cNvSpPr txBox="1"/>
          <p:nvPr/>
        </p:nvSpPr>
        <p:spPr>
          <a:xfrm>
            <a:off x="4292471" y="4435513"/>
            <a:ext cx="26101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Oh no! The umbrella is full of holes. It's useless!</a:t>
            </a:r>
          </a:p>
        </p:txBody>
      </p:sp>
      <p:pic>
        <p:nvPicPr>
          <p:cNvPr id="16" name="Picture 15" descr="A blue oval with black background">
            <a:extLst>
              <a:ext uri="{FF2B5EF4-FFF2-40B4-BE49-F238E27FC236}">
                <a16:creationId xmlns:a16="http://schemas.microsoft.com/office/drawing/2014/main" id="{E2E70CB3-4EFC-FE2F-CB52-7DD753F16413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289094" y="1098233"/>
            <a:ext cx="3444416" cy="25186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232353-74FB-44DC-C633-D779ACD64B15}"/>
              </a:ext>
            </a:extLst>
          </p:cNvPr>
          <p:cNvSpPr txBox="1"/>
          <p:nvPr/>
        </p:nvSpPr>
        <p:spPr>
          <a:xfrm>
            <a:off x="6660030" y="1449597"/>
            <a:ext cx="22955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don't have another one. What am I going to do?</a:t>
            </a:r>
          </a:p>
        </p:txBody>
      </p:sp>
    </p:spTree>
    <p:extLst>
      <p:ext uri="{BB962C8B-B14F-4D97-AF65-F5344CB8AC3E}">
        <p14:creationId xmlns:p14="http://schemas.microsoft.com/office/powerpoint/2010/main" val="156500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51F1D6-124F-9B1C-0E02-381D73347C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2F53DBC2-17A4-4986-D881-75301A30B6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7" y="0"/>
            <a:ext cx="12192000" cy="6858000"/>
          </a:xfrm>
          <a:prstGeom prst="rect">
            <a:avLst/>
          </a:prstGeom>
        </p:spPr>
      </p:pic>
      <p:pic>
        <p:nvPicPr>
          <p:cNvPr id="28" name="Picture 27" descr="A blue oval with black background">
            <a:extLst>
              <a:ext uri="{FF2B5EF4-FFF2-40B4-BE49-F238E27FC236}">
                <a16:creationId xmlns:a16="http://schemas.microsoft.com/office/drawing/2014/main" id="{76855E74-1958-5200-38F9-7635CE9BE69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603" y="1133856"/>
            <a:ext cx="3935572" cy="2423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1C0D-549B-4FD9-82D8-7D43A9BD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92" y="333375"/>
            <a:ext cx="10944225" cy="1525588"/>
          </a:xfrm>
        </p:spPr>
        <p:txBody>
          <a:bodyPr/>
          <a:lstStyle/>
          <a:p>
            <a:r>
              <a:rPr lang="en-GB" dirty="0"/>
              <a:t>Cosmic and Seren think they can fix the umbrella.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3671841" y="4700530"/>
            <a:ext cx="1747059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What do you think?</a:t>
            </a:r>
            <a:endParaRPr lang="en-US" sz="2000"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Picture 2" descr="A person and a child with a rainbow dress and a umbrella&#10;&#10;Description automatically generated">
            <a:extLst>
              <a:ext uri="{FF2B5EF4-FFF2-40B4-BE49-F238E27FC236}">
                <a16:creationId xmlns:a16="http://schemas.microsoft.com/office/drawing/2014/main" id="{757D38FB-777F-9632-E14C-A1D4424FCE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67"/>
          <a:stretch/>
        </p:blipFill>
        <p:spPr>
          <a:xfrm>
            <a:off x="-26482" y="2192338"/>
            <a:ext cx="3325843" cy="4665662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FC688B6-69CE-FE49-9FA5-8B38AA6030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00" t="-5184"/>
          <a:stretch/>
        </p:blipFill>
        <p:spPr>
          <a:xfrm>
            <a:off x="5753395" y="3795516"/>
            <a:ext cx="1618207" cy="3068117"/>
          </a:xfrm>
          <a:prstGeom prst="rect">
            <a:avLst/>
          </a:prstGeom>
        </p:spPr>
      </p:pic>
      <p:pic>
        <p:nvPicPr>
          <p:cNvPr id="15" name="Picture 14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3BD81169-E957-CBF8-7CFA-F9AC48F28B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9"/>
          <a:stretch/>
        </p:blipFill>
        <p:spPr>
          <a:xfrm>
            <a:off x="7014568" y="3646012"/>
            <a:ext cx="2119423" cy="32048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5C93F2-94A7-EBED-9944-C8D68CA49166}"/>
              </a:ext>
            </a:extLst>
          </p:cNvPr>
          <p:cNvSpPr txBox="1"/>
          <p:nvPr/>
        </p:nvSpPr>
        <p:spPr>
          <a:xfrm>
            <a:off x="3378682" y="1497833"/>
            <a:ext cx="31205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we need a brightly coloured, thin fabric to make it waterproof.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E3E88AE-59A8-FBFA-A5A7-69066B2A1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3442" y="1422593"/>
            <a:ext cx="3466391" cy="2570794"/>
          </a:xfrm>
          <a:prstGeom prst="rect">
            <a:avLst/>
          </a:prstGeom>
        </p:spPr>
      </p:pic>
      <p:pic>
        <p:nvPicPr>
          <p:cNvPr id="26" name="Picture 25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ECC3E394-9CF8-6AD1-1FA8-50A2B1F775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49532" flipH="1">
            <a:off x="8435727" y="3825946"/>
            <a:ext cx="4057937" cy="29732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8BA92F-1C38-0F39-AA1E-5839BDD5AA64}"/>
              </a:ext>
            </a:extLst>
          </p:cNvPr>
          <p:cNvSpPr txBox="1"/>
          <p:nvPr/>
        </p:nvSpPr>
        <p:spPr>
          <a:xfrm>
            <a:off x="9104155" y="4434465"/>
            <a:ext cx="2546932" cy="1805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we need a thick fabric to make it waterproof.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CFB8FE-06BB-FA89-3312-C8561B8CD6DD}"/>
              </a:ext>
            </a:extLst>
          </p:cNvPr>
          <p:cNvSpPr txBox="1"/>
          <p:nvPr/>
        </p:nvSpPr>
        <p:spPr>
          <a:xfrm>
            <a:off x="6944546" y="1608032"/>
            <a:ext cx="29241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we need </a:t>
            </a:r>
            <a:r>
              <a:rPr lang="en-GB" sz="2800" dirty="0">
                <a:latin typeface="Arial" panose="020B0604020202020204" pitchFamily="34" charset="0"/>
              </a:rPr>
              <a:t>to use a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sponge to make it waterproof.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831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F0578F-6630-9A8F-8C4C-8F389D8C940B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5BB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6095A88D-2C59-BF4D-9B28-D0FF62967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1C0D-549B-4FD9-82D8-7D43A9B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materials could fix the umbrella?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BF90CAB-7D03-DC49-4281-5FDA61EB9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8" y="2676804"/>
            <a:ext cx="5883649" cy="3225614"/>
          </a:xfrm>
          <a:prstGeom prst="ellipse">
            <a:avLst/>
          </a:prstGeom>
        </p:spPr>
      </p:pic>
      <p:pic>
        <p:nvPicPr>
          <p:cNvPr id="8" name="Picture 7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10DF908A-C2DF-F5AC-87D1-3548F44DA5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49532" flipV="1">
            <a:off x="6625749" y="1558856"/>
            <a:ext cx="3130820" cy="2561157"/>
          </a:xfrm>
          <a:prstGeom prst="rect">
            <a:avLst/>
          </a:prstGeom>
        </p:spPr>
      </p:pic>
      <p:pic>
        <p:nvPicPr>
          <p:cNvPr id="5" name="Picture 4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1A722907-D5CE-6658-4875-C22D39F54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120" y="1810655"/>
            <a:ext cx="2668880" cy="4957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9A5F3-E386-0BDF-8600-A9AEAB585AB0}"/>
              </a:ext>
            </a:extLst>
          </p:cNvPr>
          <p:cNvSpPr txBox="1"/>
          <p:nvPr/>
        </p:nvSpPr>
        <p:spPr>
          <a:xfrm>
            <a:off x="7229835" y="2044005"/>
            <a:ext cx="19907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will you find out?</a:t>
            </a:r>
          </a:p>
        </p:txBody>
      </p:sp>
    </p:spTree>
    <p:extLst>
      <p:ext uri="{BB962C8B-B14F-4D97-AF65-F5344CB8AC3E}">
        <p14:creationId xmlns:p14="http://schemas.microsoft.com/office/powerpoint/2010/main" val="11862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11F1FA92-21D0-7BAB-1A31-4655A35728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1C0D-549B-4FD9-82D8-7D43A9B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the materials</a:t>
            </a:r>
          </a:p>
        </p:txBody>
      </p:sp>
      <p:pic>
        <p:nvPicPr>
          <p:cNvPr id="3" name="Picture 2" descr="A red plastic container with a lid&#10;&#10;Description automatically generated">
            <a:extLst>
              <a:ext uri="{FF2B5EF4-FFF2-40B4-BE49-F238E27FC236}">
                <a16:creationId xmlns:a16="http://schemas.microsoft.com/office/drawing/2014/main" id="{E8259FB0-DB4D-4CAE-AE94-EA4A50CAB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/>
          <a:stretch/>
        </p:blipFill>
        <p:spPr>
          <a:xfrm>
            <a:off x="2399927" y="3367460"/>
            <a:ext cx="3447876" cy="1682695"/>
          </a:xfrm>
          <a:prstGeom prst="rect">
            <a:avLst/>
          </a:prstGeom>
        </p:spPr>
      </p:pic>
      <p:pic>
        <p:nvPicPr>
          <p:cNvPr id="4" name="Picture 3" descr="A couple of rolls of paper towels&#10;&#10;Description automatically generated">
            <a:extLst>
              <a:ext uri="{FF2B5EF4-FFF2-40B4-BE49-F238E27FC236}">
                <a16:creationId xmlns:a16="http://schemas.microsoft.com/office/drawing/2014/main" id="{D948C1D1-9020-3E8A-ACCA-95F89F1382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081" y="3233179"/>
            <a:ext cx="2752725" cy="2250604"/>
          </a:xfrm>
          <a:prstGeom prst="rect">
            <a:avLst/>
          </a:prstGeom>
        </p:spPr>
      </p:pic>
      <p:pic>
        <p:nvPicPr>
          <p:cNvPr id="5" name="Picture 4" descr="Falcon Transparent Transfer Pipettes, Xetra Bio Solution | ID: 21486918073">
            <a:extLst>
              <a:ext uri="{FF2B5EF4-FFF2-40B4-BE49-F238E27FC236}">
                <a16:creationId xmlns:a16="http://schemas.microsoft.com/office/drawing/2014/main" id="{88D343A2-86B4-5D3E-8F17-978648D0D6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214" y="3282669"/>
            <a:ext cx="2753286" cy="2053478"/>
          </a:xfrm>
          <a:prstGeom prst="rect">
            <a:avLst/>
          </a:prstGeom>
        </p:spPr>
      </p:pic>
      <p:pic>
        <p:nvPicPr>
          <p:cNvPr id="6" name="Picture 5" descr="A picture containing bottle, indoor, beverage, drinking water&#10;&#10;Description automatically generated">
            <a:extLst>
              <a:ext uri="{FF2B5EF4-FFF2-40B4-BE49-F238E27FC236}">
                <a16:creationId xmlns:a16="http://schemas.microsoft.com/office/drawing/2014/main" id="{9F4DD0F0-3AEE-977F-9880-81A5EB1988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36" y="2849843"/>
            <a:ext cx="1852893" cy="2491628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439208" y="2009295"/>
            <a:ext cx="181086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liquid</a:t>
            </a:r>
            <a:endParaRPr lang="en-US" sz="2400" b="1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3B354-9EF8-48ED-D426-B8DCE9278115}"/>
              </a:ext>
            </a:extLst>
          </p:cNvPr>
          <p:cNvSpPr txBox="1"/>
          <p:nvPr/>
        </p:nvSpPr>
        <p:spPr>
          <a:xfrm>
            <a:off x="3547510" y="2284461"/>
            <a:ext cx="181086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tray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CC414-A8BA-B752-79DE-1F7842B75E34}"/>
              </a:ext>
            </a:extLst>
          </p:cNvPr>
          <p:cNvSpPr txBox="1"/>
          <p:nvPr/>
        </p:nvSpPr>
        <p:spPr>
          <a:xfrm>
            <a:off x="6585938" y="1820502"/>
            <a:ext cx="181086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paper</a:t>
            </a:r>
            <a:r>
              <a:rPr lang="en-US" sz="32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towel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BD4CB-B416-C5D1-F0C7-E67507D092B3}"/>
              </a:ext>
            </a:extLst>
          </p:cNvPr>
          <p:cNvSpPr txBox="1"/>
          <p:nvPr/>
        </p:nvSpPr>
        <p:spPr>
          <a:xfrm>
            <a:off x="9753600" y="2289269"/>
            <a:ext cx="181086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pipette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504D60C-95DE-2860-B410-30E153F1C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7510" y="2673414"/>
            <a:ext cx="699189" cy="847502"/>
          </a:xfrm>
          <a:prstGeom prst="rect">
            <a:avLst/>
          </a:prstGeom>
        </p:spPr>
      </p:pic>
      <p:pic>
        <p:nvPicPr>
          <p:cNvPr id="15" name="Picture 14" descr="An orange arrow pointing down&#10;&#10;Description automatically generated">
            <a:extLst>
              <a:ext uri="{FF2B5EF4-FFF2-40B4-BE49-F238E27FC236}">
                <a16:creationId xmlns:a16="http://schemas.microsoft.com/office/drawing/2014/main" id="{9F93151C-EFE4-6027-4A36-70BB7EE5C3C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548" y="2763808"/>
            <a:ext cx="613044" cy="1037722"/>
          </a:xfrm>
          <a:prstGeom prst="rect">
            <a:avLst/>
          </a:prstGeom>
        </p:spPr>
      </p:pic>
      <p:pic>
        <p:nvPicPr>
          <p:cNvPr id="17" name="Picture 16" descr="A purple arrow pointing to the left&#10;&#10;Description automatically generated">
            <a:extLst>
              <a:ext uri="{FF2B5EF4-FFF2-40B4-BE49-F238E27FC236}">
                <a16:creationId xmlns:a16="http://schemas.microsoft.com/office/drawing/2014/main" id="{AAD80AFD-ABB9-7BA2-3AF9-91E2D7BD74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21321">
            <a:off x="10405743" y="3157065"/>
            <a:ext cx="1247855" cy="611896"/>
          </a:xfrm>
          <a:prstGeom prst="rect">
            <a:avLst/>
          </a:prstGeom>
        </p:spPr>
      </p:pic>
      <p:pic>
        <p:nvPicPr>
          <p:cNvPr id="19" name="Picture 18" descr="A blue arrow pointing towards the camera&#10;&#10;Description automatically generated">
            <a:extLst>
              <a:ext uri="{FF2B5EF4-FFF2-40B4-BE49-F238E27FC236}">
                <a16:creationId xmlns:a16="http://schemas.microsoft.com/office/drawing/2014/main" id="{D9E0A4BE-9FC2-B696-05E6-224970F1BBD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9276" flipH="1">
            <a:off x="1548441" y="2394167"/>
            <a:ext cx="1243643" cy="9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AA8A02-B567-B55C-2E35-9F79FF403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DED3D5-988A-27F8-6916-1BC7616D4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" y="0"/>
            <a:ext cx="12187065" cy="6857999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F641C3-EBF6-9777-03E6-F54AE0B318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00" t="-4429"/>
          <a:stretch/>
        </p:blipFill>
        <p:spPr>
          <a:xfrm>
            <a:off x="74869" y="2737619"/>
            <a:ext cx="1747059" cy="3846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1C0D-549B-4FD9-82D8-7D43A9B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Recording your results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7B60B60-1266-FB8B-97BA-DC4A59252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2825" y="1471469"/>
            <a:ext cx="3213179" cy="2260434"/>
          </a:xfrm>
          <a:prstGeom prst="rect">
            <a:avLst/>
          </a:prstGeom>
        </p:spPr>
      </p:pic>
      <p:pic>
        <p:nvPicPr>
          <p:cNvPr id="5" name="Picture 4" descr="A person and a child with a rainbow dress and a umbrella&#10;&#10;Description automatically generated">
            <a:extLst>
              <a:ext uri="{FF2B5EF4-FFF2-40B4-BE49-F238E27FC236}">
                <a16:creationId xmlns:a16="http://schemas.microsoft.com/office/drawing/2014/main" id="{90F0FD97-A8DD-AA5B-0591-622B148202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67"/>
          <a:stretch/>
        </p:blipFill>
        <p:spPr>
          <a:xfrm>
            <a:off x="8469054" y="2192338"/>
            <a:ext cx="3648077" cy="4665662"/>
          </a:xfrm>
          <a:prstGeom prst="rect">
            <a:avLst/>
          </a:prstGeom>
        </p:spPr>
      </p:pic>
      <p:pic>
        <p:nvPicPr>
          <p:cNvPr id="12" name="Picture 11" descr="A blue oval with black background">
            <a:extLst>
              <a:ext uri="{FF2B5EF4-FFF2-40B4-BE49-F238E27FC236}">
                <a16:creationId xmlns:a16="http://schemas.microsoft.com/office/drawing/2014/main" id="{5A7BFB24-D103-B162-68A3-A1E8778CB102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32504" y="333374"/>
            <a:ext cx="3858946" cy="3433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6DB4D-B65B-BD5A-7B58-F73E900C1D5F}"/>
              </a:ext>
            </a:extLst>
          </p:cNvPr>
          <p:cNvSpPr txBox="1"/>
          <p:nvPr/>
        </p:nvSpPr>
        <p:spPr>
          <a:xfrm>
            <a:off x="1696445" y="1761686"/>
            <a:ext cx="26603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could sort the materials using a hoop.</a:t>
            </a:r>
            <a:endParaRPr kumimoji="0" lang="en-US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A7C26-2B7D-B581-8BEB-40053B91B996}"/>
              </a:ext>
            </a:extLst>
          </p:cNvPr>
          <p:cNvSpPr txBox="1"/>
          <p:nvPr/>
        </p:nvSpPr>
        <p:spPr>
          <a:xfrm>
            <a:off x="6507318" y="751343"/>
            <a:ext cx="27771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Would all the waterproof materials be good for fixing my umbrella? 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Why?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A cartoon of a question mark&#10;&#10;Description automatically generated">
            <a:extLst>
              <a:ext uri="{FF2B5EF4-FFF2-40B4-BE49-F238E27FC236}">
                <a16:creationId xmlns:a16="http://schemas.microsoft.com/office/drawing/2014/main" id="{01FC9F03-35C2-1EEC-4F71-F348A360A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81" y="3506294"/>
            <a:ext cx="8062762" cy="33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6AD350-95FC-01CB-F44A-6A2EC05B2A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FE56C05C-CF43-3112-6514-FCCBFBFDB9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26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C1C0D-549B-4FD9-82D8-7D43A9BD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07" y="759344"/>
            <a:ext cx="5086799" cy="1525588"/>
          </a:xfrm>
        </p:spPr>
        <p:txBody>
          <a:bodyPr/>
          <a:lstStyle/>
          <a:p>
            <a:r>
              <a:rPr lang="en-GB"/>
              <a:t>Take it further...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E199544-A14F-9604-3FAE-8E09EB136759}"/>
              </a:ext>
            </a:extLst>
          </p:cNvPr>
          <p:cNvSpPr txBox="1"/>
          <p:nvPr/>
        </p:nvSpPr>
        <p:spPr>
          <a:xfrm>
            <a:off x="862084" y="1912600"/>
            <a:ext cx="4909262" cy="31085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Can you think of some other things you might want to keep out of the rain?</a:t>
            </a:r>
          </a:p>
          <a:p>
            <a:endParaRPr lang="en-US" sz="2800" b="1">
              <a:solidFill>
                <a:srgbClr val="158F9D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en-US" sz="2800" b="1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Can you think of a way of keeping them dry? </a:t>
            </a:r>
          </a:p>
        </p:txBody>
      </p:sp>
      <p:pic>
        <p:nvPicPr>
          <p:cNvPr id="8" name="Picture 7" descr="A person walking down a sidewalk with bags&#10;&#10;Description automatically generated">
            <a:extLst>
              <a:ext uri="{FF2B5EF4-FFF2-40B4-BE49-F238E27FC236}">
                <a16:creationId xmlns:a16="http://schemas.microsoft.com/office/drawing/2014/main" id="{C08E05B9-BC41-611F-2507-3A9A4EB98D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283" y="759344"/>
            <a:ext cx="2930830" cy="2930830"/>
          </a:xfrm>
          <a:prstGeom prst="ellipse">
            <a:avLst/>
          </a:prstGeom>
        </p:spPr>
      </p:pic>
      <p:pic>
        <p:nvPicPr>
          <p:cNvPr id="10" name="Picture 9" descr="A rabbit on grass with bushes and flowers&#10;&#10;Description automatically generated">
            <a:extLst>
              <a:ext uri="{FF2B5EF4-FFF2-40B4-BE49-F238E27FC236}">
                <a16:creationId xmlns:a16="http://schemas.microsoft.com/office/drawing/2014/main" id="{A44DA390-EE71-1689-C739-5903E4313F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7"/>
          <a:stretch/>
        </p:blipFill>
        <p:spPr>
          <a:xfrm>
            <a:off x="6797524" y="2871788"/>
            <a:ext cx="3409949" cy="3436937"/>
          </a:xfrm>
          <a:prstGeom prst="ellipse">
            <a:avLst/>
          </a:prstGeom>
        </p:spPr>
      </p:pic>
      <p:pic>
        <p:nvPicPr>
          <p:cNvPr id="11" name="Picture 10" descr="A cloud with rain drops&#10;&#10;Description automatically generated">
            <a:extLst>
              <a:ext uri="{FF2B5EF4-FFF2-40B4-BE49-F238E27FC236}">
                <a16:creationId xmlns:a16="http://schemas.microsoft.com/office/drawing/2014/main" id="{92F4E357-4CF3-04F9-6BD5-9083D9A1C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242" y="449374"/>
            <a:ext cx="3053711" cy="32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A9"/>
      </a:accent1>
      <a:accent2>
        <a:srgbClr val="B9C400"/>
      </a:accent2>
      <a:accent3>
        <a:srgbClr val="C9DDEC"/>
      </a:accent3>
      <a:accent4>
        <a:srgbClr val="9F218B"/>
      </a:accent4>
      <a:accent5>
        <a:srgbClr val="EAD51C"/>
      </a:accent5>
      <a:accent6>
        <a:srgbClr val="EAEDB3"/>
      </a:accent6>
      <a:hlink>
        <a:srgbClr val="0084A9"/>
      </a:hlink>
      <a:folHlink>
        <a:srgbClr val="B9C400"/>
      </a:folHlink>
    </a:clrScheme>
    <a:fontScheme name="BSA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A12236 - CREST Discovery - Teacher Powerpoint Presentation Template v1.2 v2.pptx" id="{975B5987-1C0A-4E64-A62C-FB2B03A5B9BA}" vid="{C65C8E72-679F-46CD-A79D-37870E8BC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8dc7e-574f-412b-b0c1-d1272ceede5a">
      <UserInfo>
        <DisplayName>Claudia Linan</DisplayName>
        <AccountId>4441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Props1.xml><?xml version="1.0" encoding="utf-8"?>
<ds:datastoreItem xmlns:ds="http://schemas.openxmlformats.org/officeDocument/2006/customXml" ds:itemID="{029796CE-CC5D-4D11-80C9-261B83099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90608-96DD-4A38-AD3D-AF281CF6459E}">
  <ds:schemaRefs>
    <ds:schemaRef ds:uri="5888dc7e-574f-412b-b0c1-d1272ceede5a"/>
    <ds:schemaRef ds:uri="f35cf21f-4c90-4c31-b2be-962ed3f04f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F81005-6522-4423-957E-6187B9F87489}">
  <ds:schemaRefs>
    <ds:schemaRef ds:uri="http://purl.org/dc/elements/1.1/"/>
    <ds:schemaRef ds:uri="http://purl.org/dc/terms/"/>
    <ds:schemaRef ds:uri="http://purl.org/dc/dcmitype/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35cf21f-4c90-4c31-b2be-962ed3f04f12"/>
    <ds:schemaRef ds:uri="5888dc7e-574f-412b-b0c1-d1272ceed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BSA12236 - CREST Discovery - Teacher Powerpoint Presentation v1.2 Template</Template>
  <TotalTime>0</TotalTime>
  <Words>230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Useless Umbrella</vt:lpstr>
      <vt:lpstr>Meet the characters...</vt:lpstr>
      <vt:lpstr>Aunt Stella is off to a wedding.</vt:lpstr>
      <vt:lpstr>There is a problem.</vt:lpstr>
      <vt:lpstr>Cosmic and Seren think they can fix the umbrella.</vt:lpstr>
      <vt:lpstr>Which materials could fix the umbrella?</vt:lpstr>
      <vt:lpstr>Testing the materials</vt:lpstr>
      <vt:lpstr>Recording your results</vt:lpstr>
      <vt:lpstr>Take it further...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Caitlin Brown</dc:creator>
  <cp:lastModifiedBy>Catherine Davies</cp:lastModifiedBy>
  <cp:revision>2</cp:revision>
  <dcterms:created xsi:type="dcterms:W3CDTF">2019-08-14T13:00:38Z</dcterms:created>
  <dcterms:modified xsi:type="dcterms:W3CDTF">2025-05-04T12:43:10Z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